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96" r:id="rId3"/>
    <p:sldId id="307" r:id="rId4"/>
    <p:sldId id="268" r:id="rId5"/>
    <p:sldId id="257" r:id="rId6"/>
    <p:sldId id="308" r:id="rId7"/>
    <p:sldId id="288" r:id="rId8"/>
    <p:sldId id="304" r:id="rId9"/>
    <p:sldId id="289" r:id="rId10"/>
    <p:sldId id="309" r:id="rId11"/>
    <p:sldId id="310" r:id="rId12"/>
    <p:sldId id="311" r:id="rId13"/>
    <p:sldId id="313" r:id="rId14"/>
    <p:sldId id="317" r:id="rId15"/>
    <p:sldId id="316" r:id="rId16"/>
    <p:sldId id="314" r:id="rId17"/>
    <p:sldId id="315" r:id="rId18"/>
    <p:sldId id="303" r:id="rId19"/>
    <p:sldId id="302" r:id="rId20"/>
    <p:sldId id="31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80"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1.wmf"/><Relationship Id="rId4"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6E6EEB-6141-4310-A1D6-45D4E6AC0F5B}" type="datetimeFigureOut">
              <a:rPr lang="en-US" smtClean="0"/>
              <a:pPr/>
              <a:t>3/4/2013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024114-3999-4E3C-9E04-0EF379ABA80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C200C2-277C-4661-BFA3-921011F2A82D}" type="datetimeFigureOut">
              <a:rPr lang="en-US" smtClean="0"/>
              <a:pPr/>
              <a:t>3/4/2013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E3437-144F-4C71-AE99-E623E7CBE9A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BE3437-144F-4C71-AE99-E623E7CBE9A5}"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E1AEC-50C7-4B96-9E7D-46DEFDB46F28}" type="datetime2">
              <a:rPr lang="en-US" smtClean="0"/>
              <a:t>Monday, March 04, 2013</a:t>
            </a:fld>
            <a:endParaRPr lang="en-US" dirty="0"/>
          </a:p>
        </p:txBody>
      </p:sp>
      <p:sp>
        <p:nvSpPr>
          <p:cNvPr id="5" name="Footer Placeholder 4"/>
          <p:cNvSpPr>
            <a:spLocks noGrp="1"/>
          </p:cNvSpPr>
          <p:nvPr>
            <p:ph type="ftr" sz="quarter" idx="11"/>
          </p:nvPr>
        </p:nvSpPr>
        <p:spPr/>
        <p:txBody>
          <a:bodyPr/>
          <a:lstStyle/>
          <a:p>
            <a:r>
              <a:rPr lang="en-US" smtClean="0"/>
              <a:t>ISEG March 2013</a:t>
            </a:r>
            <a:endParaRPr lang="en-US" dirty="0"/>
          </a:p>
        </p:txBody>
      </p:sp>
      <p:sp>
        <p:nvSpPr>
          <p:cNvPr id="6" name="Slide Number Placeholder 5"/>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2EF02-ED11-474F-8455-05C7D5130C49}" type="datetime2">
              <a:rPr lang="en-US" smtClean="0"/>
              <a:t>Monday, March 04, 2013</a:t>
            </a:fld>
            <a:endParaRPr lang="en-US" dirty="0"/>
          </a:p>
        </p:txBody>
      </p:sp>
      <p:sp>
        <p:nvSpPr>
          <p:cNvPr id="5" name="Footer Placeholder 4"/>
          <p:cNvSpPr>
            <a:spLocks noGrp="1"/>
          </p:cNvSpPr>
          <p:nvPr>
            <p:ph type="ftr" sz="quarter" idx="11"/>
          </p:nvPr>
        </p:nvSpPr>
        <p:spPr/>
        <p:txBody>
          <a:bodyPr/>
          <a:lstStyle/>
          <a:p>
            <a:r>
              <a:rPr lang="en-US" smtClean="0"/>
              <a:t>ISEG March 2013</a:t>
            </a:r>
            <a:endParaRPr lang="en-US" dirty="0"/>
          </a:p>
        </p:txBody>
      </p:sp>
      <p:sp>
        <p:nvSpPr>
          <p:cNvPr id="6" name="Slide Number Placeholder 5"/>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6BFD73-6C39-4EB6-8A6C-A10990832BAD}" type="datetime2">
              <a:rPr lang="en-US" smtClean="0"/>
              <a:t>Monday, March 04, 2013</a:t>
            </a:fld>
            <a:endParaRPr lang="en-US" dirty="0"/>
          </a:p>
        </p:txBody>
      </p:sp>
      <p:sp>
        <p:nvSpPr>
          <p:cNvPr id="5" name="Footer Placeholder 4"/>
          <p:cNvSpPr>
            <a:spLocks noGrp="1"/>
          </p:cNvSpPr>
          <p:nvPr>
            <p:ph type="ftr" sz="quarter" idx="11"/>
          </p:nvPr>
        </p:nvSpPr>
        <p:spPr/>
        <p:txBody>
          <a:bodyPr/>
          <a:lstStyle/>
          <a:p>
            <a:r>
              <a:rPr lang="en-US" smtClean="0"/>
              <a:t>ISEG March 2013</a:t>
            </a:r>
            <a:endParaRPr lang="en-US" dirty="0"/>
          </a:p>
        </p:txBody>
      </p:sp>
      <p:sp>
        <p:nvSpPr>
          <p:cNvPr id="6" name="Slide Number Placeholder 5"/>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3A5AD-4B1E-4437-9919-C676AF4323D9}" type="datetime2">
              <a:rPr lang="en-US" smtClean="0"/>
              <a:t>Monday, March 04, 2013</a:t>
            </a:fld>
            <a:endParaRPr lang="en-US" dirty="0"/>
          </a:p>
        </p:txBody>
      </p:sp>
      <p:sp>
        <p:nvSpPr>
          <p:cNvPr id="5" name="Footer Placeholder 4"/>
          <p:cNvSpPr>
            <a:spLocks noGrp="1"/>
          </p:cNvSpPr>
          <p:nvPr>
            <p:ph type="ftr" sz="quarter" idx="11"/>
          </p:nvPr>
        </p:nvSpPr>
        <p:spPr/>
        <p:txBody>
          <a:bodyPr/>
          <a:lstStyle/>
          <a:p>
            <a:r>
              <a:rPr lang="en-US" smtClean="0"/>
              <a:t>ISEG March 2013</a:t>
            </a:r>
            <a:endParaRPr lang="en-US" dirty="0"/>
          </a:p>
        </p:txBody>
      </p:sp>
      <p:sp>
        <p:nvSpPr>
          <p:cNvPr id="6" name="Slide Number Placeholder 5"/>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5C939-0155-437F-8FE5-159E067E2F82}" type="datetime2">
              <a:rPr lang="en-US" smtClean="0"/>
              <a:t>Monday, March 04, 2013</a:t>
            </a:fld>
            <a:endParaRPr lang="en-US" dirty="0"/>
          </a:p>
        </p:txBody>
      </p:sp>
      <p:sp>
        <p:nvSpPr>
          <p:cNvPr id="5" name="Footer Placeholder 4"/>
          <p:cNvSpPr>
            <a:spLocks noGrp="1"/>
          </p:cNvSpPr>
          <p:nvPr>
            <p:ph type="ftr" sz="quarter" idx="11"/>
          </p:nvPr>
        </p:nvSpPr>
        <p:spPr/>
        <p:txBody>
          <a:bodyPr/>
          <a:lstStyle/>
          <a:p>
            <a:r>
              <a:rPr lang="en-US" smtClean="0"/>
              <a:t>ISEG March 2013</a:t>
            </a:r>
            <a:endParaRPr lang="en-US" dirty="0"/>
          </a:p>
        </p:txBody>
      </p:sp>
      <p:sp>
        <p:nvSpPr>
          <p:cNvPr id="6" name="Slide Number Placeholder 5"/>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8EA3CB-5122-44EC-8AB3-6A24D0B66832}" type="datetime2">
              <a:rPr lang="en-US" smtClean="0"/>
              <a:t>Monday, March 04, 2013</a:t>
            </a:fld>
            <a:endParaRPr lang="en-US" dirty="0"/>
          </a:p>
        </p:txBody>
      </p:sp>
      <p:sp>
        <p:nvSpPr>
          <p:cNvPr id="6" name="Footer Placeholder 5"/>
          <p:cNvSpPr>
            <a:spLocks noGrp="1"/>
          </p:cNvSpPr>
          <p:nvPr>
            <p:ph type="ftr" sz="quarter" idx="11"/>
          </p:nvPr>
        </p:nvSpPr>
        <p:spPr/>
        <p:txBody>
          <a:bodyPr/>
          <a:lstStyle/>
          <a:p>
            <a:r>
              <a:rPr lang="en-US" smtClean="0"/>
              <a:t>ISEG March 2013</a:t>
            </a:r>
            <a:endParaRPr lang="en-US" dirty="0"/>
          </a:p>
        </p:txBody>
      </p:sp>
      <p:sp>
        <p:nvSpPr>
          <p:cNvPr id="7" name="Slide Number Placeholder 6"/>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69211-5E3A-4DA3-813F-EE1F0C6034EB}" type="datetime2">
              <a:rPr lang="en-US" smtClean="0"/>
              <a:t>Monday, March 04, 2013</a:t>
            </a:fld>
            <a:endParaRPr lang="en-US" dirty="0"/>
          </a:p>
        </p:txBody>
      </p:sp>
      <p:sp>
        <p:nvSpPr>
          <p:cNvPr id="8" name="Footer Placeholder 7"/>
          <p:cNvSpPr>
            <a:spLocks noGrp="1"/>
          </p:cNvSpPr>
          <p:nvPr>
            <p:ph type="ftr" sz="quarter" idx="11"/>
          </p:nvPr>
        </p:nvSpPr>
        <p:spPr/>
        <p:txBody>
          <a:bodyPr/>
          <a:lstStyle/>
          <a:p>
            <a:r>
              <a:rPr lang="en-US" smtClean="0"/>
              <a:t>ISEG March 2013</a:t>
            </a:r>
            <a:endParaRPr lang="en-US" dirty="0"/>
          </a:p>
        </p:txBody>
      </p:sp>
      <p:sp>
        <p:nvSpPr>
          <p:cNvPr id="9" name="Slide Number Placeholder 8"/>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A67190-8481-4274-BE09-1F214A617B7C}" type="datetime2">
              <a:rPr lang="en-US" smtClean="0"/>
              <a:t>Monday, March 04, 2013</a:t>
            </a:fld>
            <a:endParaRPr lang="en-US" dirty="0"/>
          </a:p>
        </p:txBody>
      </p:sp>
      <p:sp>
        <p:nvSpPr>
          <p:cNvPr id="4" name="Footer Placeholder 3"/>
          <p:cNvSpPr>
            <a:spLocks noGrp="1"/>
          </p:cNvSpPr>
          <p:nvPr>
            <p:ph type="ftr" sz="quarter" idx="11"/>
          </p:nvPr>
        </p:nvSpPr>
        <p:spPr/>
        <p:txBody>
          <a:bodyPr/>
          <a:lstStyle/>
          <a:p>
            <a:r>
              <a:rPr lang="en-US" smtClean="0"/>
              <a:t>ISEG March 2013</a:t>
            </a:r>
            <a:endParaRPr lang="en-US" dirty="0"/>
          </a:p>
        </p:txBody>
      </p:sp>
      <p:sp>
        <p:nvSpPr>
          <p:cNvPr id="5" name="Slide Number Placeholder 4"/>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7D338-AF3B-4CD6-93C3-BECD1D32EFD7}" type="datetime2">
              <a:rPr lang="en-US" smtClean="0"/>
              <a:t>Monday, March 04, 2013</a:t>
            </a:fld>
            <a:endParaRPr lang="en-US" dirty="0"/>
          </a:p>
        </p:txBody>
      </p:sp>
      <p:sp>
        <p:nvSpPr>
          <p:cNvPr id="3" name="Footer Placeholder 2"/>
          <p:cNvSpPr>
            <a:spLocks noGrp="1"/>
          </p:cNvSpPr>
          <p:nvPr>
            <p:ph type="ftr" sz="quarter" idx="11"/>
          </p:nvPr>
        </p:nvSpPr>
        <p:spPr/>
        <p:txBody>
          <a:bodyPr/>
          <a:lstStyle/>
          <a:p>
            <a:r>
              <a:rPr lang="en-US" smtClean="0"/>
              <a:t>ISEG March 2013</a:t>
            </a:r>
            <a:endParaRPr lang="en-US" dirty="0"/>
          </a:p>
        </p:txBody>
      </p:sp>
      <p:sp>
        <p:nvSpPr>
          <p:cNvPr id="4" name="Slide Number Placeholder 3"/>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E1174-8DB6-431F-9C22-F3FD66E3BD04}" type="datetime2">
              <a:rPr lang="en-US" smtClean="0"/>
              <a:t>Monday, March 04, 2013</a:t>
            </a:fld>
            <a:endParaRPr lang="en-US" dirty="0"/>
          </a:p>
        </p:txBody>
      </p:sp>
      <p:sp>
        <p:nvSpPr>
          <p:cNvPr id="6" name="Footer Placeholder 5"/>
          <p:cNvSpPr>
            <a:spLocks noGrp="1"/>
          </p:cNvSpPr>
          <p:nvPr>
            <p:ph type="ftr" sz="quarter" idx="11"/>
          </p:nvPr>
        </p:nvSpPr>
        <p:spPr/>
        <p:txBody>
          <a:bodyPr/>
          <a:lstStyle/>
          <a:p>
            <a:r>
              <a:rPr lang="en-US" smtClean="0"/>
              <a:t>ISEG March 2013</a:t>
            </a:r>
            <a:endParaRPr lang="en-US" dirty="0"/>
          </a:p>
        </p:txBody>
      </p:sp>
      <p:sp>
        <p:nvSpPr>
          <p:cNvPr id="7" name="Slide Number Placeholder 6"/>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0152C-B657-41A9-A20E-F82362019A15}" type="datetime2">
              <a:rPr lang="en-US" smtClean="0"/>
              <a:t>Monday, March 04, 2013</a:t>
            </a:fld>
            <a:endParaRPr lang="en-US" dirty="0"/>
          </a:p>
        </p:txBody>
      </p:sp>
      <p:sp>
        <p:nvSpPr>
          <p:cNvPr id="6" name="Footer Placeholder 5"/>
          <p:cNvSpPr>
            <a:spLocks noGrp="1"/>
          </p:cNvSpPr>
          <p:nvPr>
            <p:ph type="ftr" sz="quarter" idx="11"/>
          </p:nvPr>
        </p:nvSpPr>
        <p:spPr/>
        <p:txBody>
          <a:bodyPr/>
          <a:lstStyle/>
          <a:p>
            <a:r>
              <a:rPr lang="en-US" smtClean="0"/>
              <a:t>ISEG March 2013</a:t>
            </a:r>
            <a:endParaRPr lang="en-US" dirty="0"/>
          </a:p>
        </p:txBody>
      </p:sp>
      <p:sp>
        <p:nvSpPr>
          <p:cNvPr id="7" name="Slide Number Placeholder 6"/>
          <p:cNvSpPr>
            <a:spLocks noGrp="1"/>
          </p:cNvSpPr>
          <p:nvPr>
            <p:ph type="sldNum" sz="quarter" idx="12"/>
          </p:nvPr>
        </p:nvSpPr>
        <p:spPr/>
        <p:txBody>
          <a:bodyPr/>
          <a:lstStyle/>
          <a:p>
            <a:fld id="{570AC2AB-3E40-4961-96CD-C3828EC1674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A6FD4-8219-4743-B3DE-C16F4AA3EE9E}" type="datetime2">
              <a:rPr lang="en-US" smtClean="0"/>
              <a:t>Monday, March 04, 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ISEG March 2013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AC2AB-3E40-4961-96CD-C3828EC167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Analytical Model for  </a:t>
            </a:r>
            <a:r>
              <a:rPr lang="en-US" dirty="0" smtClean="0"/>
              <a:t>SEQUENTIAL </a:t>
            </a:r>
            <a:r>
              <a:rPr lang="en-US" dirty="0" smtClean="0"/>
              <a:t>INVESTMENT </a:t>
            </a:r>
            <a:r>
              <a:rPr lang="en-US" dirty="0" smtClean="0"/>
              <a:t>OPPORTUNITIES</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t>Roger Adkins</a:t>
            </a:r>
          </a:p>
          <a:p>
            <a:r>
              <a:rPr lang="en-US" sz="2600" b="1" dirty="0" smtClean="0"/>
              <a:t>Bradford University School of Management</a:t>
            </a:r>
          </a:p>
          <a:p>
            <a:r>
              <a:rPr lang="en-US" b="1" dirty="0" smtClean="0"/>
              <a:t>Dean Paxson</a:t>
            </a:r>
          </a:p>
          <a:p>
            <a:r>
              <a:rPr lang="en-US" sz="2600" b="1" dirty="0" smtClean="0"/>
              <a:t>Manchester Business School</a:t>
            </a:r>
            <a:endParaRPr lang="en-US" sz="2600" b="1" dirty="0"/>
          </a:p>
        </p:txBody>
      </p:sp>
      <p:sp>
        <p:nvSpPr>
          <p:cNvPr id="4" name="Slide Number Placeholder 3"/>
          <p:cNvSpPr>
            <a:spLocks noGrp="1"/>
          </p:cNvSpPr>
          <p:nvPr>
            <p:ph type="sldNum" sz="quarter" idx="12"/>
          </p:nvPr>
        </p:nvSpPr>
        <p:spPr/>
        <p:txBody>
          <a:bodyPr/>
          <a:lstStyle/>
          <a:p>
            <a:fld id="{570AC2AB-3E40-4961-96CD-C3828EC16742}" type="slidenum">
              <a:rPr lang="en-US" smtClean="0"/>
              <a:pPr/>
              <a:t>1</a:t>
            </a:fld>
            <a:endParaRPr lang="en-US" dirty="0"/>
          </a:p>
        </p:txBody>
      </p:sp>
      <p:sp>
        <p:nvSpPr>
          <p:cNvPr id="5" name="Footer Placeholder 4"/>
          <p:cNvSpPr>
            <a:spLocks noGrp="1"/>
          </p:cNvSpPr>
          <p:nvPr>
            <p:ph type="ftr" sz="quarter" idx="11"/>
          </p:nvPr>
        </p:nvSpPr>
        <p:spPr/>
        <p:txBody>
          <a:bodyPr/>
          <a:lstStyle/>
          <a:p>
            <a:r>
              <a:rPr lang="en-US" smtClean="0"/>
              <a:t>ISEG March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040560" cy="400110"/>
          </a:xfrm>
          <a:prstGeom prst="rect">
            <a:avLst/>
          </a:prstGeom>
          <a:noFill/>
        </p:spPr>
        <p:txBody>
          <a:bodyPr wrap="square" rtlCol="0">
            <a:spAutoFit/>
          </a:bodyPr>
          <a:lstStyle/>
          <a:p>
            <a:r>
              <a:rPr lang="en-US" sz="2000" b="1" i="1" dirty="0" smtClean="0"/>
              <a:t>N</a:t>
            </a:r>
            <a:r>
              <a:rPr lang="en-US" sz="2000" b="1" dirty="0" smtClean="0"/>
              <a:t>-Stage RO Sequential Investment Model</a:t>
            </a:r>
            <a:endParaRPr lang="en-US" sz="2000" b="1" dirty="0"/>
          </a:p>
        </p:txBody>
      </p:sp>
      <p:graphicFrame>
        <p:nvGraphicFramePr>
          <p:cNvPr id="3" name="Object 2"/>
          <p:cNvGraphicFramePr>
            <a:graphicFrameLocks noChangeAspect="1"/>
          </p:cNvGraphicFramePr>
          <p:nvPr/>
        </p:nvGraphicFramePr>
        <p:xfrm>
          <a:off x="1187624" y="3284984"/>
          <a:ext cx="3268662" cy="2662238"/>
        </p:xfrm>
        <a:graphic>
          <a:graphicData uri="http://schemas.openxmlformats.org/presentationml/2006/ole">
            <p:oleObj spid="_x0000_s79874" name="Equation" r:id="rId3" imgW="1803240" imgH="1473120" progId="Equation.DSMT4">
              <p:embed/>
            </p:oleObj>
          </a:graphicData>
        </a:graphic>
      </p:graphicFrame>
      <p:sp>
        <p:nvSpPr>
          <p:cNvPr id="4" name="TextBox 3"/>
          <p:cNvSpPr txBox="1"/>
          <p:nvPr/>
        </p:nvSpPr>
        <p:spPr>
          <a:xfrm>
            <a:off x="611560" y="1124744"/>
            <a:ext cx="8280920" cy="646331"/>
          </a:xfrm>
          <a:prstGeom prst="rect">
            <a:avLst/>
          </a:prstGeom>
          <a:noFill/>
        </p:spPr>
        <p:txBody>
          <a:bodyPr wrap="square" rtlCol="0">
            <a:spAutoFit/>
          </a:bodyPr>
          <a:lstStyle/>
          <a:p>
            <a:r>
              <a:rPr lang="en-GB" dirty="0" smtClean="0"/>
              <a:t>Value of opportunity at stage </a:t>
            </a:r>
            <a:r>
              <a:rPr lang="en-GB" i="1" dirty="0" smtClean="0"/>
              <a:t>N</a:t>
            </a:r>
            <a:r>
              <a:rPr lang="en-GB" dirty="0" smtClean="0"/>
              <a:t> depends on project value, and investment costs at stages </a:t>
            </a:r>
            <a:r>
              <a:rPr lang="en-GB" i="1" dirty="0" smtClean="0"/>
              <a:t>N </a:t>
            </a:r>
            <a:r>
              <a:rPr lang="en-GB" dirty="0" smtClean="0"/>
              <a:t>to </a:t>
            </a:r>
            <a:r>
              <a:rPr lang="en-GB" i="1" dirty="0" smtClean="0"/>
              <a:t>1</a:t>
            </a:r>
            <a:endParaRPr lang="en-GB" i="1" dirty="0"/>
          </a:p>
        </p:txBody>
      </p:sp>
      <p:sp>
        <p:nvSpPr>
          <p:cNvPr id="5" name="TextBox 4"/>
          <p:cNvSpPr txBox="1"/>
          <p:nvPr/>
        </p:nvSpPr>
        <p:spPr>
          <a:xfrm>
            <a:off x="611560" y="1918057"/>
            <a:ext cx="3816424" cy="369332"/>
          </a:xfrm>
          <a:prstGeom prst="rect">
            <a:avLst/>
          </a:prstGeom>
          <a:noFill/>
        </p:spPr>
        <p:txBody>
          <a:bodyPr wrap="square" rtlCol="0">
            <a:spAutoFit/>
          </a:bodyPr>
          <a:lstStyle/>
          <a:p>
            <a:r>
              <a:rPr lang="en-GB" dirty="0" smtClean="0"/>
              <a:t>Solution to </a:t>
            </a:r>
            <a:r>
              <a:rPr lang="en-GB" i="1" dirty="0" smtClean="0"/>
              <a:t>N+1</a:t>
            </a:r>
            <a:r>
              <a:rPr lang="en-GB" dirty="0" smtClean="0"/>
              <a:t>-dimensional RNVR:</a:t>
            </a:r>
            <a:endParaRPr lang="en-GB" dirty="0"/>
          </a:p>
        </p:txBody>
      </p:sp>
      <p:graphicFrame>
        <p:nvGraphicFramePr>
          <p:cNvPr id="22531" name="Object 3"/>
          <p:cNvGraphicFramePr>
            <a:graphicFrameLocks noChangeAspect="1"/>
          </p:cNvGraphicFramePr>
          <p:nvPr/>
        </p:nvGraphicFramePr>
        <p:xfrm>
          <a:off x="1130300" y="2373313"/>
          <a:ext cx="6835775" cy="550862"/>
        </p:xfrm>
        <a:graphic>
          <a:graphicData uri="http://schemas.openxmlformats.org/presentationml/2006/ole">
            <p:oleObj spid="_x0000_s79875" name="Equation" r:id="rId4" imgW="3771720" imgH="304560" progId="Equation.DSMT4">
              <p:embed/>
            </p:oleObj>
          </a:graphicData>
        </a:graphic>
      </p:graphicFrame>
      <p:sp>
        <p:nvSpPr>
          <p:cNvPr id="7" name="Slide Number Placeholder 6"/>
          <p:cNvSpPr>
            <a:spLocks noGrp="1"/>
          </p:cNvSpPr>
          <p:nvPr>
            <p:ph type="sldNum" sz="quarter" idx="12"/>
          </p:nvPr>
        </p:nvSpPr>
        <p:spPr/>
        <p:txBody>
          <a:bodyPr/>
          <a:lstStyle/>
          <a:p>
            <a:fld id="{446F0EAF-1A24-4E84-B3C4-23BA10440601}" type="slidenum">
              <a:rPr lang="en-US" smtClean="0"/>
              <a:pPr/>
              <a:t>10</a:t>
            </a:fld>
            <a:endParaRPr lang="en-US"/>
          </a:p>
        </p:txBody>
      </p:sp>
      <p:sp>
        <p:nvSpPr>
          <p:cNvPr id="8" name="TextBox 7"/>
          <p:cNvSpPr txBox="1"/>
          <p:nvPr/>
        </p:nvSpPr>
        <p:spPr>
          <a:xfrm>
            <a:off x="6732240" y="3933056"/>
            <a:ext cx="2016224" cy="1200329"/>
          </a:xfrm>
          <a:prstGeom prst="rect">
            <a:avLst/>
          </a:prstGeom>
          <a:noFill/>
        </p:spPr>
        <p:txBody>
          <a:bodyPr wrap="square" rtlCol="0">
            <a:spAutoFit/>
          </a:bodyPr>
          <a:lstStyle/>
          <a:p>
            <a:r>
              <a:rPr lang="en-GB" dirty="0" smtClean="0"/>
              <a:t>Recursive</a:t>
            </a:r>
          </a:p>
          <a:p>
            <a:r>
              <a:rPr lang="en-GB" dirty="0" smtClean="0"/>
              <a:t>solve for J=1,</a:t>
            </a:r>
          </a:p>
          <a:p>
            <a:r>
              <a:rPr lang="en-GB" dirty="0" smtClean="0"/>
              <a:t>then J=2, </a:t>
            </a:r>
          </a:p>
          <a:p>
            <a:r>
              <a:rPr lang="en-GB" dirty="0" smtClean="0"/>
              <a:t>and so on</a:t>
            </a:r>
            <a:endParaRPr lang="en-GB" dirty="0"/>
          </a:p>
        </p:txBody>
      </p:sp>
      <p:cxnSp>
        <p:nvCxnSpPr>
          <p:cNvPr id="10" name="Straight Arrow Connector 9"/>
          <p:cNvCxnSpPr/>
          <p:nvPr/>
        </p:nvCxnSpPr>
        <p:spPr>
          <a:xfrm flipH="1" flipV="1">
            <a:off x="6300192" y="2924944"/>
            <a:ext cx="57606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11"/>
          </p:nvPr>
        </p:nvSpPr>
        <p:spPr/>
        <p:txBody>
          <a:bodyPr/>
          <a:lstStyle/>
          <a:p>
            <a:r>
              <a:rPr lang="en-US" smtClean="0"/>
              <a:t>ISEG March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040560" cy="400110"/>
          </a:xfrm>
          <a:prstGeom prst="rect">
            <a:avLst/>
          </a:prstGeom>
          <a:noFill/>
        </p:spPr>
        <p:txBody>
          <a:bodyPr wrap="square" rtlCol="0">
            <a:spAutoFit/>
          </a:bodyPr>
          <a:lstStyle/>
          <a:p>
            <a:r>
              <a:rPr lang="en-US" sz="2000" b="1" i="1" dirty="0" smtClean="0"/>
              <a:t>N</a:t>
            </a:r>
            <a:r>
              <a:rPr lang="en-US" sz="2000" b="1" dirty="0" smtClean="0"/>
              <a:t>-Stage RO Sequential Investment Model</a:t>
            </a:r>
            <a:endParaRPr lang="en-US" sz="2000" b="1" dirty="0"/>
          </a:p>
        </p:txBody>
      </p:sp>
      <p:graphicFrame>
        <p:nvGraphicFramePr>
          <p:cNvPr id="3" name="Object 2"/>
          <p:cNvGraphicFramePr>
            <a:graphicFrameLocks noChangeAspect="1"/>
          </p:cNvGraphicFramePr>
          <p:nvPr/>
        </p:nvGraphicFramePr>
        <p:xfrm>
          <a:off x="899592" y="3284984"/>
          <a:ext cx="2786062" cy="3121025"/>
        </p:xfrm>
        <a:graphic>
          <a:graphicData uri="http://schemas.openxmlformats.org/presentationml/2006/ole">
            <p:oleObj spid="_x0000_s80898" name="Equation" r:id="rId3" imgW="1536480" imgH="1726920" progId="Equation.DSMT4">
              <p:embed/>
            </p:oleObj>
          </a:graphicData>
        </a:graphic>
      </p:graphicFrame>
      <p:sp>
        <p:nvSpPr>
          <p:cNvPr id="5" name="TextBox 4"/>
          <p:cNvSpPr txBox="1"/>
          <p:nvPr/>
        </p:nvSpPr>
        <p:spPr>
          <a:xfrm>
            <a:off x="4788024" y="2678477"/>
            <a:ext cx="3816424" cy="369332"/>
          </a:xfrm>
          <a:prstGeom prst="rect">
            <a:avLst/>
          </a:prstGeom>
          <a:noFill/>
        </p:spPr>
        <p:txBody>
          <a:bodyPr wrap="square" rtlCol="0">
            <a:spAutoFit/>
          </a:bodyPr>
          <a:lstStyle/>
          <a:p>
            <a:r>
              <a:rPr lang="en-GB" i="1" dirty="0" smtClean="0"/>
              <a:t>N+1</a:t>
            </a:r>
            <a:r>
              <a:rPr lang="en-GB" dirty="0" smtClean="0"/>
              <a:t> variance covariance matrix</a:t>
            </a:r>
            <a:endParaRPr lang="en-GB" dirty="0"/>
          </a:p>
        </p:txBody>
      </p:sp>
      <p:graphicFrame>
        <p:nvGraphicFramePr>
          <p:cNvPr id="22531" name="Object 3"/>
          <p:cNvGraphicFramePr>
            <a:graphicFrameLocks noChangeAspect="1"/>
          </p:cNvGraphicFramePr>
          <p:nvPr/>
        </p:nvGraphicFramePr>
        <p:xfrm>
          <a:off x="5598046" y="5661248"/>
          <a:ext cx="2646362" cy="412750"/>
        </p:xfrm>
        <a:graphic>
          <a:graphicData uri="http://schemas.openxmlformats.org/presentationml/2006/ole">
            <p:oleObj spid="_x0000_s80899" name="Equation" r:id="rId4" imgW="1460160" imgH="228600" progId="Equation.DSMT4">
              <p:embed/>
            </p:oleObj>
          </a:graphicData>
        </a:graphic>
      </p:graphicFrame>
      <p:graphicFrame>
        <p:nvGraphicFramePr>
          <p:cNvPr id="23556" name="Object 2"/>
          <p:cNvGraphicFramePr>
            <a:graphicFrameLocks noChangeAspect="1"/>
          </p:cNvGraphicFramePr>
          <p:nvPr/>
        </p:nvGraphicFramePr>
        <p:xfrm>
          <a:off x="4273550" y="2705100"/>
          <a:ext cx="298450" cy="300038"/>
        </p:xfrm>
        <a:graphic>
          <a:graphicData uri="http://schemas.openxmlformats.org/presentationml/2006/ole">
            <p:oleObj spid="_x0000_s80900" name="Equation" r:id="rId5" imgW="164880" imgH="164880" progId="Equation.DSMT4">
              <p:embed/>
            </p:oleObj>
          </a:graphicData>
        </a:graphic>
      </p:graphicFrame>
      <p:graphicFrame>
        <p:nvGraphicFramePr>
          <p:cNvPr id="23557" name="Object 2"/>
          <p:cNvGraphicFramePr>
            <a:graphicFrameLocks noChangeAspect="1"/>
          </p:cNvGraphicFramePr>
          <p:nvPr/>
        </p:nvGraphicFramePr>
        <p:xfrm>
          <a:off x="1042988" y="2636838"/>
          <a:ext cx="1449387" cy="436562"/>
        </p:xfrm>
        <a:graphic>
          <a:graphicData uri="http://schemas.openxmlformats.org/presentationml/2006/ole">
            <p:oleObj spid="_x0000_s80901" name="Equation" r:id="rId6" imgW="799920" imgH="241200" progId="Equation.DSMT4">
              <p:embed/>
            </p:oleObj>
          </a:graphicData>
        </a:graphic>
      </p:graphicFrame>
      <p:sp>
        <p:nvSpPr>
          <p:cNvPr id="9" name="TextBox 8"/>
          <p:cNvSpPr txBox="1"/>
          <p:nvPr/>
        </p:nvSpPr>
        <p:spPr>
          <a:xfrm>
            <a:off x="4860032" y="5661248"/>
            <a:ext cx="504056" cy="369332"/>
          </a:xfrm>
          <a:prstGeom prst="rect">
            <a:avLst/>
          </a:prstGeom>
          <a:noFill/>
        </p:spPr>
        <p:txBody>
          <a:bodyPr wrap="square" rtlCol="0">
            <a:spAutoFit/>
          </a:bodyPr>
          <a:lstStyle/>
          <a:p>
            <a:r>
              <a:rPr lang="en-GB" dirty="0" smtClean="0"/>
              <a:t>So:</a:t>
            </a:r>
            <a:endParaRPr lang="en-GB" dirty="0"/>
          </a:p>
        </p:txBody>
      </p:sp>
      <p:sp>
        <p:nvSpPr>
          <p:cNvPr id="10" name="TextBox 9"/>
          <p:cNvSpPr txBox="1"/>
          <p:nvPr/>
        </p:nvSpPr>
        <p:spPr>
          <a:xfrm>
            <a:off x="611560" y="1052736"/>
            <a:ext cx="3816424" cy="369332"/>
          </a:xfrm>
          <a:prstGeom prst="rect">
            <a:avLst/>
          </a:prstGeom>
          <a:noFill/>
        </p:spPr>
        <p:txBody>
          <a:bodyPr wrap="square" rtlCol="0">
            <a:spAutoFit/>
          </a:bodyPr>
          <a:lstStyle/>
          <a:p>
            <a:r>
              <a:rPr lang="en-GB" dirty="0" smtClean="0"/>
              <a:t>Characteristic root equation:</a:t>
            </a:r>
            <a:endParaRPr lang="en-GB" dirty="0"/>
          </a:p>
        </p:txBody>
      </p:sp>
      <p:graphicFrame>
        <p:nvGraphicFramePr>
          <p:cNvPr id="23558" name="Object 3"/>
          <p:cNvGraphicFramePr>
            <a:graphicFrameLocks noChangeAspect="1"/>
          </p:cNvGraphicFramePr>
          <p:nvPr/>
        </p:nvGraphicFramePr>
        <p:xfrm>
          <a:off x="889000" y="1508125"/>
          <a:ext cx="7319963" cy="550863"/>
        </p:xfrm>
        <a:graphic>
          <a:graphicData uri="http://schemas.openxmlformats.org/presentationml/2006/ole">
            <p:oleObj spid="_x0000_s80902" name="Equation" r:id="rId7" imgW="4038480" imgH="304560" progId="Equation.DSMT4">
              <p:embed/>
            </p:oleObj>
          </a:graphicData>
        </a:graphic>
      </p:graphicFrame>
      <p:graphicFrame>
        <p:nvGraphicFramePr>
          <p:cNvPr id="23559" name="Object 3"/>
          <p:cNvGraphicFramePr>
            <a:graphicFrameLocks noChangeAspect="1"/>
          </p:cNvGraphicFramePr>
          <p:nvPr/>
        </p:nvGraphicFramePr>
        <p:xfrm>
          <a:off x="6138863" y="3879850"/>
          <a:ext cx="736600" cy="412750"/>
        </p:xfrm>
        <a:graphic>
          <a:graphicData uri="http://schemas.openxmlformats.org/presentationml/2006/ole">
            <p:oleObj spid="_x0000_s80903" name="Equation" r:id="rId8" imgW="406080" imgH="228600" progId="Equation.DSMT4">
              <p:embed/>
            </p:oleObj>
          </a:graphicData>
        </a:graphic>
      </p:graphicFrame>
      <p:graphicFrame>
        <p:nvGraphicFramePr>
          <p:cNvPr id="23560" name="Object 3"/>
          <p:cNvGraphicFramePr>
            <a:graphicFrameLocks noChangeAspect="1"/>
          </p:cNvGraphicFramePr>
          <p:nvPr/>
        </p:nvGraphicFramePr>
        <p:xfrm>
          <a:off x="5972175" y="4581525"/>
          <a:ext cx="1104900" cy="412750"/>
        </p:xfrm>
        <a:graphic>
          <a:graphicData uri="http://schemas.openxmlformats.org/presentationml/2006/ole">
            <p:oleObj spid="_x0000_s80904" name="Equation" r:id="rId9" imgW="609480" imgH="228600" progId="Equation.DSMT4">
              <p:embed/>
            </p:oleObj>
          </a:graphicData>
        </a:graphic>
      </p:graphicFrame>
      <p:sp>
        <p:nvSpPr>
          <p:cNvPr id="14" name="TextBox 13"/>
          <p:cNvSpPr txBox="1"/>
          <p:nvPr/>
        </p:nvSpPr>
        <p:spPr>
          <a:xfrm>
            <a:off x="5275560" y="3921911"/>
            <a:ext cx="1080120" cy="369332"/>
          </a:xfrm>
          <a:prstGeom prst="rect">
            <a:avLst/>
          </a:prstGeom>
          <a:noFill/>
        </p:spPr>
        <p:txBody>
          <a:bodyPr wrap="square" rtlCol="0">
            <a:spAutoFit/>
          </a:bodyPr>
          <a:lstStyle/>
          <a:p>
            <a:r>
              <a:rPr lang="en-GB" dirty="0" smtClean="0"/>
              <a:t>Since:</a:t>
            </a:r>
            <a:endParaRPr lang="en-GB" dirty="0"/>
          </a:p>
        </p:txBody>
      </p:sp>
      <p:sp>
        <p:nvSpPr>
          <p:cNvPr id="15" name="Slide Number Placeholder 14"/>
          <p:cNvSpPr>
            <a:spLocks noGrp="1"/>
          </p:cNvSpPr>
          <p:nvPr>
            <p:ph type="sldNum" sz="quarter" idx="12"/>
          </p:nvPr>
        </p:nvSpPr>
        <p:spPr/>
        <p:txBody>
          <a:bodyPr/>
          <a:lstStyle/>
          <a:p>
            <a:fld id="{446F0EAF-1A24-4E84-B3C4-23BA10440601}" type="slidenum">
              <a:rPr lang="en-US" smtClean="0"/>
              <a:pPr/>
              <a:t>11</a:t>
            </a:fld>
            <a:endParaRPr lang="en-US"/>
          </a:p>
        </p:txBody>
      </p:sp>
      <p:sp>
        <p:nvSpPr>
          <p:cNvPr id="16" name="Footer Placeholder 15"/>
          <p:cNvSpPr>
            <a:spLocks noGrp="1"/>
          </p:cNvSpPr>
          <p:nvPr>
            <p:ph type="ftr" sz="quarter" idx="11"/>
          </p:nvPr>
        </p:nvSpPr>
        <p:spPr/>
        <p:txBody>
          <a:bodyPr/>
          <a:lstStyle/>
          <a:p>
            <a:r>
              <a:rPr lang="en-US" smtClean="0"/>
              <a:t>ISEG March 2013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040560" cy="400110"/>
          </a:xfrm>
          <a:prstGeom prst="rect">
            <a:avLst/>
          </a:prstGeom>
          <a:noFill/>
        </p:spPr>
        <p:txBody>
          <a:bodyPr wrap="square" rtlCol="0">
            <a:spAutoFit/>
          </a:bodyPr>
          <a:lstStyle/>
          <a:p>
            <a:r>
              <a:rPr lang="en-US" sz="2000" b="1" i="1" dirty="0" smtClean="0"/>
              <a:t>N</a:t>
            </a:r>
            <a:r>
              <a:rPr lang="en-US" sz="2000" b="1" dirty="0" smtClean="0"/>
              <a:t>-Stage RO Sequential Investment Model</a:t>
            </a:r>
            <a:endParaRPr lang="en-US" sz="2000" b="1" dirty="0"/>
          </a:p>
        </p:txBody>
      </p:sp>
      <p:sp>
        <p:nvSpPr>
          <p:cNvPr id="10" name="TextBox 9"/>
          <p:cNvSpPr txBox="1"/>
          <p:nvPr/>
        </p:nvSpPr>
        <p:spPr>
          <a:xfrm>
            <a:off x="611560" y="2276872"/>
            <a:ext cx="3960440" cy="369332"/>
          </a:xfrm>
          <a:prstGeom prst="rect">
            <a:avLst/>
          </a:prstGeom>
          <a:noFill/>
        </p:spPr>
        <p:txBody>
          <a:bodyPr wrap="square" rtlCol="0">
            <a:spAutoFit/>
          </a:bodyPr>
          <a:lstStyle/>
          <a:p>
            <a:r>
              <a:rPr lang="en-GB" dirty="0" smtClean="0"/>
              <a:t>Investment decision rule at stage-</a:t>
            </a:r>
            <a:r>
              <a:rPr lang="en-GB" i="1" dirty="0" smtClean="0"/>
              <a:t>N</a:t>
            </a:r>
            <a:endParaRPr lang="en-GB" dirty="0"/>
          </a:p>
        </p:txBody>
      </p:sp>
      <p:graphicFrame>
        <p:nvGraphicFramePr>
          <p:cNvPr id="23558" name="Object 3"/>
          <p:cNvGraphicFramePr>
            <a:graphicFrameLocks noChangeAspect="1"/>
          </p:cNvGraphicFramePr>
          <p:nvPr/>
        </p:nvGraphicFramePr>
        <p:xfrm>
          <a:off x="4355975" y="2133600"/>
          <a:ext cx="3217987" cy="779463"/>
        </p:xfrm>
        <a:graphic>
          <a:graphicData uri="http://schemas.openxmlformats.org/presentationml/2006/ole">
            <p:oleObj spid="_x0000_s81923" name="Equation" r:id="rId3" imgW="2070000" imgH="431640" progId="Equation.DSMT4">
              <p:embed/>
            </p:oleObj>
          </a:graphicData>
        </a:graphic>
      </p:graphicFrame>
      <p:graphicFrame>
        <p:nvGraphicFramePr>
          <p:cNvPr id="23559" name="Object 3"/>
          <p:cNvGraphicFramePr>
            <a:graphicFrameLocks noChangeAspect="1"/>
          </p:cNvGraphicFramePr>
          <p:nvPr/>
        </p:nvGraphicFramePr>
        <p:xfrm>
          <a:off x="2197100" y="2824163"/>
          <a:ext cx="1909763" cy="1284287"/>
        </p:xfrm>
        <a:graphic>
          <a:graphicData uri="http://schemas.openxmlformats.org/presentationml/2006/ole">
            <p:oleObj spid="_x0000_s81924" name="Equation" r:id="rId4" imgW="1054080" imgH="711000" progId="Equation.DSMT4">
              <p:embed/>
            </p:oleObj>
          </a:graphicData>
        </a:graphic>
      </p:graphicFrame>
      <p:sp>
        <p:nvSpPr>
          <p:cNvPr id="14" name="TextBox 13"/>
          <p:cNvSpPr txBox="1"/>
          <p:nvPr/>
        </p:nvSpPr>
        <p:spPr>
          <a:xfrm>
            <a:off x="611560" y="3274335"/>
            <a:ext cx="2448272" cy="369332"/>
          </a:xfrm>
          <a:prstGeom prst="rect">
            <a:avLst/>
          </a:prstGeom>
          <a:noFill/>
        </p:spPr>
        <p:txBody>
          <a:bodyPr wrap="square" rtlCol="0">
            <a:spAutoFit/>
          </a:bodyPr>
          <a:lstStyle/>
          <a:p>
            <a:r>
              <a:rPr lang="en-GB" dirty="0" smtClean="0"/>
              <a:t>Where</a:t>
            </a:r>
            <a:endParaRPr lang="en-GB" dirty="0"/>
          </a:p>
        </p:txBody>
      </p:sp>
      <p:sp>
        <p:nvSpPr>
          <p:cNvPr id="15" name="TextBox 14"/>
          <p:cNvSpPr txBox="1"/>
          <p:nvPr/>
        </p:nvSpPr>
        <p:spPr>
          <a:xfrm>
            <a:off x="611560" y="5219908"/>
            <a:ext cx="3960440" cy="369332"/>
          </a:xfrm>
          <a:prstGeom prst="rect">
            <a:avLst/>
          </a:prstGeom>
          <a:noFill/>
        </p:spPr>
        <p:txBody>
          <a:bodyPr wrap="square" rtlCol="0">
            <a:spAutoFit/>
          </a:bodyPr>
          <a:lstStyle/>
          <a:p>
            <a:r>
              <a:rPr lang="en-GB" dirty="0" smtClean="0"/>
              <a:t>Finally calculate the ROV</a:t>
            </a:r>
            <a:endParaRPr lang="en-GB" dirty="0"/>
          </a:p>
        </p:txBody>
      </p:sp>
      <p:graphicFrame>
        <p:nvGraphicFramePr>
          <p:cNvPr id="16" name="Object 3"/>
          <p:cNvGraphicFramePr>
            <a:graphicFrameLocks noChangeAspect="1"/>
          </p:cNvGraphicFramePr>
          <p:nvPr/>
        </p:nvGraphicFramePr>
        <p:xfrm>
          <a:off x="3131840" y="4240386"/>
          <a:ext cx="736600" cy="412750"/>
        </p:xfrm>
        <a:graphic>
          <a:graphicData uri="http://schemas.openxmlformats.org/presentationml/2006/ole">
            <p:oleObj spid="_x0000_s81925" name="Equation" r:id="rId5" imgW="406080" imgH="228600" progId="Equation.DSMT4">
              <p:embed/>
            </p:oleObj>
          </a:graphicData>
        </a:graphic>
      </p:graphicFrame>
      <p:graphicFrame>
        <p:nvGraphicFramePr>
          <p:cNvPr id="18" name="Object 3"/>
          <p:cNvGraphicFramePr>
            <a:graphicFrameLocks noChangeAspect="1"/>
          </p:cNvGraphicFramePr>
          <p:nvPr/>
        </p:nvGraphicFramePr>
        <p:xfrm>
          <a:off x="4788024" y="1259468"/>
          <a:ext cx="1887538" cy="412750"/>
        </p:xfrm>
        <a:graphic>
          <a:graphicData uri="http://schemas.openxmlformats.org/presentationml/2006/ole">
            <p:oleObj spid="_x0000_s81926" name="Equation" r:id="rId6" imgW="1041120" imgH="228600" progId="Equation.DSMT4">
              <p:embed/>
            </p:oleObj>
          </a:graphicData>
        </a:graphic>
      </p:graphicFrame>
      <p:sp>
        <p:nvSpPr>
          <p:cNvPr id="19" name="TextBox 18"/>
          <p:cNvSpPr txBox="1"/>
          <p:nvPr/>
        </p:nvSpPr>
        <p:spPr>
          <a:xfrm>
            <a:off x="611560" y="1331476"/>
            <a:ext cx="3960440" cy="369332"/>
          </a:xfrm>
          <a:prstGeom prst="rect">
            <a:avLst/>
          </a:prstGeom>
          <a:noFill/>
        </p:spPr>
        <p:txBody>
          <a:bodyPr wrap="square" rtlCol="0">
            <a:spAutoFit/>
          </a:bodyPr>
          <a:lstStyle/>
          <a:p>
            <a:r>
              <a:rPr lang="en-GB" dirty="0" smtClean="0"/>
              <a:t>Recursively from the </a:t>
            </a:r>
            <a:r>
              <a:rPr lang="en-GB" i="1" dirty="0" smtClean="0"/>
              <a:t>N</a:t>
            </a:r>
            <a:r>
              <a:rPr lang="en-GB" dirty="0" smtClean="0"/>
              <a:t> stages, calculate:</a:t>
            </a:r>
            <a:endParaRPr lang="en-GB" dirty="0"/>
          </a:p>
        </p:txBody>
      </p:sp>
      <p:sp>
        <p:nvSpPr>
          <p:cNvPr id="20" name="Slide Number Placeholder 19"/>
          <p:cNvSpPr>
            <a:spLocks noGrp="1"/>
          </p:cNvSpPr>
          <p:nvPr>
            <p:ph type="sldNum" sz="quarter" idx="12"/>
          </p:nvPr>
        </p:nvSpPr>
        <p:spPr/>
        <p:txBody>
          <a:bodyPr/>
          <a:lstStyle/>
          <a:p>
            <a:fld id="{446F0EAF-1A24-4E84-B3C4-23BA10440601}" type="slidenum">
              <a:rPr lang="en-US" smtClean="0"/>
              <a:pPr/>
              <a:t>12</a:t>
            </a:fld>
            <a:endParaRPr lang="en-US"/>
          </a:p>
        </p:txBody>
      </p:sp>
      <p:sp>
        <p:nvSpPr>
          <p:cNvPr id="21" name="Footer Placeholder 20"/>
          <p:cNvSpPr>
            <a:spLocks noGrp="1"/>
          </p:cNvSpPr>
          <p:nvPr>
            <p:ph type="ftr" sz="quarter" idx="11"/>
          </p:nvPr>
        </p:nvSpPr>
        <p:spPr/>
        <p:txBody>
          <a:bodyPr/>
          <a:lstStyle/>
          <a:p>
            <a:r>
              <a:rPr lang="en-US" smtClean="0"/>
              <a:t>ISEG March 2013</a:t>
            </a:r>
            <a:endParaRPr lang="en-US" dirty="0"/>
          </a:p>
        </p:txBody>
      </p:sp>
      <p:sp>
        <p:nvSpPr>
          <p:cNvPr id="819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1927" name="Object 7"/>
          <p:cNvGraphicFramePr>
            <a:graphicFrameLocks noChangeAspect="1"/>
          </p:cNvGraphicFramePr>
          <p:nvPr/>
        </p:nvGraphicFramePr>
        <p:xfrm>
          <a:off x="3419872" y="5157192"/>
          <a:ext cx="5472608" cy="792088"/>
        </p:xfrm>
        <a:graphic>
          <a:graphicData uri="http://schemas.openxmlformats.org/presentationml/2006/ole">
            <p:oleObj spid="_x0000_s81927" name="Equation" r:id="rId7" imgW="3162300" imgH="43180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6F0EAF-1A24-4E84-B3C4-23BA10440601}" type="slidenum">
              <a:rPr lang="en-US" smtClean="0"/>
              <a:pPr/>
              <a:t>13</a:t>
            </a:fld>
            <a:endParaRPr lang="en-US"/>
          </a:p>
        </p:txBody>
      </p:sp>
      <p:sp>
        <p:nvSpPr>
          <p:cNvPr id="3" name="TextBox 2"/>
          <p:cNvSpPr txBox="1"/>
          <p:nvPr/>
        </p:nvSpPr>
        <p:spPr>
          <a:xfrm>
            <a:off x="611560" y="404664"/>
            <a:ext cx="5040560" cy="400110"/>
          </a:xfrm>
          <a:prstGeom prst="rect">
            <a:avLst/>
          </a:prstGeom>
          <a:noFill/>
        </p:spPr>
        <p:txBody>
          <a:bodyPr wrap="square" rtlCol="0">
            <a:spAutoFit/>
          </a:bodyPr>
          <a:lstStyle/>
          <a:p>
            <a:r>
              <a:rPr lang="en-US" sz="2000" b="1" dirty="0" smtClean="0"/>
              <a:t>Numerical Illustration – A Four Stage Project</a:t>
            </a:r>
            <a:endParaRPr lang="en-US" sz="2000" b="1" dirty="0"/>
          </a:p>
        </p:txBody>
      </p:sp>
      <p:sp>
        <p:nvSpPr>
          <p:cNvPr id="276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 name="TextBox 21"/>
          <p:cNvSpPr txBox="1"/>
          <p:nvPr/>
        </p:nvSpPr>
        <p:spPr>
          <a:xfrm>
            <a:off x="611560" y="4005064"/>
            <a:ext cx="6768752" cy="369332"/>
          </a:xfrm>
          <a:prstGeom prst="rect">
            <a:avLst/>
          </a:prstGeom>
          <a:noFill/>
        </p:spPr>
        <p:txBody>
          <a:bodyPr wrap="square" rtlCol="0">
            <a:spAutoFit/>
          </a:bodyPr>
          <a:lstStyle/>
          <a:p>
            <a:r>
              <a:rPr lang="en-GB" dirty="0" smtClean="0"/>
              <a:t>Implied volatility increases with stage</a:t>
            </a:r>
            <a:endParaRPr lang="en-GB" dirty="0"/>
          </a:p>
        </p:txBody>
      </p:sp>
      <p:sp>
        <p:nvSpPr>
          <p:cNvPr id="23" name="TextBox 22"/>
          <p:cNvSpPr txBox="1"/>
          <p:nvPr/>
        </p:nvSpPr>
        <p:spPr>
          <a:xfrm>
            <a:off x="611560" y="4581128"/>
            <a:ext cx="6912768" cy="369332"/>
          </a:xfrm>
          <a:prstGeom prst="rect">
            <a:avLst/>
          </a:prstGeom>
          <a:noFill/>
        </p:spPr>
        <p:txBody>
          <a:bodyPr wrap="square" rtlCol="0">
            <a:spAutoFit/>
          </a:bodyPr>
          <a:lstStyle/>
          <a:p>
            <a:r>
              <a:rPr lang="en-GB" dirty="0" smtClean="0"/>
              <a:t>Parameter </a:t>
            </a:r>
            <a:r>
              <a:rPr lang="en-GB" dirty="0" smtClean="0"/>
              <a:t>values  </a:t>
            </a:r>
            <a:r>
              <a:rPr lang="en-GB" dirty="0" smtClean="0">
                <a:latin typeface="Symbol" pitchFamily="18" charset="2"/>
              </a:rPr>
              <a:t>f</a:t>
            </a:r>
            <a:r>
              <a:rPr lang="en-GB" dirty="0" smtClean="0"/>
              <a:t> </a:t>
            </a:r>
            <a:r>
              <a:rPr lang="en-GB" dirty="0" smtClean="0"/>
              <a:t>are greater than 1</a:t>
            </a:r>
            <a:endParaRPr lang="en-GB" dirty="0"/>
          </a:p>
        </p:txBody>
      </p:sp>
      <p:sp>
        <p:nvSpPr>
          <p:cNvPr id="18" name="Footer Placeholder 17"/>
          <p:cNvSpPr>
            <a:spLocks noGrp="1"/>
          </p:cNvSpPr>
          <p:nvPr>
            <p:ph type="ftr" sz="quarter" idx="11"/>
          </p:nvPr>
        </p:nvSpPr>
        <p:spPr/>
        <p:txBody>
          <a:bodyPr/>
          <a:lstStyle/>
          <a:p>
            <a:r>
              <a:rPr lang="en-US" smtClean="0"/>
              <a:t>ISEG March 2013</a:t>
            </a:r>
            <a:endParaRPr lang="en-US" dirty="0"/>
          </a:p>
        </p:txBody>
      </p:sp>
      <p:pic>
        <p:nvPicPr>
          <p:cNvPr id="82955" name="Picture 11"/>
          <p:cNvPicPr>
            <a:picLocks noChangeAspect="1" noChangeArrowheads="1"/>
          </p:cNvPicPr>
          <p:nvPr/>
        </p:nvPicPr>
        <p:blipFill>
          <a:blip r:embed="rId2" cstate="print"/>
          <a:srcRect/>
          <a:stretch>
            <a:fillRect/>
          </a:stretch>
        </p:blipFill>
        <p:spPr bwMode="auto">
          <a:xfrm>
            <a:off x="1187624" y="1700808"/>
            <a:ext cx="6552728" cy="18722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6F0EAF-1A24-4E84-B3C4-23BA10440601}" type="slidenum">
              <a:rPr lang="en-US" smtClean="0"/>
              <a:pPr/>
              <a:t>14</a:t>
            </a:fld>
            <a:endParaRPr lang="en-US"/>
          </a:p>
        </p:txBody>
      </p:sp>
      <p:sp>
        <p:nvSpPr>
          <p:cNvPr id="3" name="TextBox 2"/>
          <p:cNvSpPr txBox="1"/>
          <p:nvPr/>
        </p:nvSpPr>
        <p:spPr>
          <a:xfrm>
            <a:off x="611560" y="404664"/>
            <a:ext cx="5040560" cy="400110"/>
          </a:xfrm>
          <a:prstGeom prst="rect">
            <a:avLst/>
          </a:prstGeom>
          <a:noFill/>
        </p:spPr>
        <p:txBody>
          <a:bodyPr wrap="square" rtlCol="0">
            <a:spAutoFit/>
          </a:bodyPr>
          <a:lstStyle/>
          <a:p>
            <a:r>
              <a:rPr lang="en-US" sz="2000" b="1" dirty="0" smtClean="0"/>
              <a:t>Numerical Illustration – A Four Stage Project</a:t>
            </a:r>
            <a:endParaRPr lang="en-US" sz="2000" b="1" dirty="0"/>
          </a:p>
        </p:txBody>
      </p:sp>
      <p:sp>
        <p:nvSpPr>
          <p:cNvPr id="6" name="TextBox 5"/>
          <p:cNvSpPr txBox="1"/>
          <p:nvPr/>
        </p:nvSpPr>
        <p:spPr>
          <a:xfrm>
            <a:off x="611560" y="1259468"/>
            <a:ext cx="7560840" cy="369332"/>
          </a:xfrm>
          <a:prstGeom prst="rect">
            <a:avLst/>
          </a:prstGeom>
          <a:noFill/>
        </p:spPr>
        <p:txBody>
          <a:bodyPr wrap="square" rtlCol="0">
            <a:spAutoFit/>
          </a:bodyPr>
          <a:lstStyle/>
          <a:p>
            <a:r>
              <a:rPr lang="en-GB" dirty="0" smtClean="0"/>
              <a:t>Effect of increasing </a:t>
            </a:r>
            <a:r>
              <a:rPr lang="en-GB" dirty="0" smtClean="0"/>
              <a:t>all failure probabilities  by a constant amount </a:t>
            </a:r>
            <a:r>
              <a:rPr lang="en-GB" dirty="0" smtClean="0"/>
              <a:t>produces</a:t>
            </a:r>
            <a:endParaRPr lang="en-GB" dirty="0"/>
          </a:p>
        </p:txBody>
      </p:sp>
      <p:sp>
        <p:nvSpPr>
          <p:cNvPr id="7" name="TextBox 6"/>
          <p:cNvSpPr txBox="1"/>
          <p:nvPr/>
        </p:nvSpPr>
        <p:spPr>
          <a:xfrm>
            <a:off x="1763688" y="2123564"/>
            <a:ext cx="6624736" cy="369332"/>
          </a:xfrm>
          <a:prstGeom prst="rect">
            <a:avLst/>
          </a:prstGeom>
          <a:noFill/>
        </p:spPr>
        <p:txBody>
          <a:bodyPr wrap="square" rtlCol="0">
            <a:spAutoFit/>
          </a:bodyPr>
          <a:lstStyle/>
          <a:p>
            <a:r>
              <a:rPr lang="en-GB" dirty="0" smtClean="0"/>
              <a:t>fall in </a:t>
            </a:r>
            <a:r>
              <a:rPr lang="en-GB" dirty="0" smtClean="0"/>
              <a:t> threshold V value </a:t>
            </a:r>
            <a:r>
              <a:rPr lang="en-GB" dirty="0" smtClean="0"/>
              <a:t>at each stage</a:t>
            </a:r>
            <a:endParaRPr lang="en-GB" dirty="0"/>
          </a:p>
        </p:txBody>
      </p:sp>
      <p:sp>
        <p:nvSpPr>
          <p:cNvPr id="8" name="Footer Placeholder 7"/>
          <p:cNvSpPr>
            <a:spLocks noGrp="1"/>
          </p:cNvSpPr>
          <p:nvPr>
            <p:ph type="ftr" sz="quarter" idx="11"/>
          </p:nvPr>
        </p:nvSpPr>
        <p:spPr/>
        <p:txBody>
          <a:bodyPr/>
          <a:lstStyle/>
          <a:p>
            <a:r>
              <a:rPr lang="en-US" smtClean="0"/>
              <a:t>ISEG March 2013</a:t>
            </a:r>
            <a:endParaRPr lang="en-US" dirty="0"/>
          </a:p>
        </p:txBody>
      </p:sp>
      <p:pic>
        <p:nvPicPr>
          <p:cNvPr id="88066" name="Picture 2"/>
          <p:cNvPicPr>
            <a:picLocks noChangeAspect="1" noChangeArrowheads="1"/>
          </p:cNvPicPr>
          <p:nvPr/>
        </p:nvPicPr>
        <p:blipFill>
          <a:blip r:embed="rId2" cstate="print"/>
          <a:srcRect/>
          <a:stretch>
            <a:fillRect/>
          </a:stretch>
        </p:blipFill>
        <p:spPr bwMode="auto">
          <a:xfrm>
            <a:off x="1619672" y="2636912"/>
            <a:ext cx="6120679" cy="33843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6F0EAF-1A24-4E84-B3C4-23BA10440601}" type="slidenum">
              <a:rPr lang="en-US" smtClean="0"/>
              <a:pPr/>
              <a:t>15</a:t>
            </a:fld>
            <a:endParaRPr lang="en-US"/>
          </a:p>
        </p:txBody>
      </p:sp>
      <p:sp>
        <p:nvSpPr>
          <p:cNvPr id="3" name="TextBox 2"/>
          <p:cNvSpPr txBox="1"/>
          <p:nvPr/>
        </p:nvSpPr>
        <p:spPr>
          <a:xfrm>
            <a:off x="611560" y="404664"/>
            <a:ext cx="5040560" cy="400110"/>
          </a:xfrm>
          <a:prstGeom prst="rect">
            <a:avLst/>
          </a:prstGeom>
          <a:noFill/>
        </p:spPr>
        <p:txBody>
          <a:bodyPr wrap="square" rtlCol="0">
            <a:spAutoFit/>
          </a:bodyPr>
          <a:lstStyle/>
          <a:p>
            <a:r>
              <a:rPr lang="en-US" sz="2000" b="1" dirty="0" smtClean="0"/>
              <a:t>Numerical Illustration – A Four Stage Project</a:t>
            </a:r>
            <a:endParaRPr lang="en-US" sz="2000" b="1" dirty="0"/>
          </a:p>
        </p:txBody>
      </p:sp>
      <p:sp>
        <p:nvSpPr>
          <p:cNvPr id="6" name="TextBox 5"/>
          <p:cNvSpPr txBox="1"/>
          <p:nvPr/>
        </p:nvSpPr>
        <p:spPr>
          <a:xfrm>
            <a:off x="611560" y="1259468"/>
            <a:ext cx="7560840" cy="369332"/>
          </a:xfrm>
          <a:prstGeom prst="rect">
            <a:avLst/>
          </a:prstGeom>
          <a:noFill/>
        </p:spPr>
        <p:txBody>
          <a:bodyPr wrap="square" rtlCol="0">
            <a:spAutoFit/>
          </a:bodyPr>
          <a:lstStyle/>
          <a:p>
            <a:r>
              <a:rPr lang="en-GB" dirty="0" smtClean="0"/>
              <a:t>Effect of increasing project value volatility produces</a:t>
            </a:r>
            <a:endParaRPr lang="en-GB" dirty="0"/>
          </a:p>
        </p:txBody>
      </p:sp>
      <p:sp>
        <p:nvSpPr>
          <p:cNvPr id="7" name="TextBox 6"/>
          <p:cNvSpPr txBox="1"/>
          <p:nvPr/>
        </p:nvSpPr>
        <p:spPr>
          <a:xfrm>
            <a:off x="1547664" y="2123564"/>
            <a:ext cx="6624736" cy="369332"/>
          </a:xfrm>
          <a:prstGeom prst="rect">
            <a:avLst/>
          </a:prstGeom>
          <a:noFill/>
        </p:spPr>
        <p:txBody>
          <a:bodyPr wrap="square" rtlCol="0">
            <a:spAutoFit/>
          </a:bodyPr>
          <a:lstStyle/>
          <a:p>
            <a:r>
              <a:rPr lang="en-GB" dirty="0" smtClean="0"/>
              <a:t>Increase in V threshold at ea</a:t>
            </a:r>
            <a:r>
              <a:rPr lang="en-GB" dirty="0" smtClean="0"/>
              <a:t>ch </a:t>
            </a:r>
            <a:r>
              <a:rPr lang="en-GB" dirty="0" smtClean="0"/>
              <a:t>stage</a:t>
            </a:r>
            <a:endParaRPr lang="en-GB" dirty="0"/>
          </a:p>
        </p:txBody>
      </p:sp>
      <p:sp>
        <p:nvSpPr>
          <p:cNvPr id="8" name="Footer Placeholder 7"/>
          <p:cNvSpPr>
            <a:spLocks noGrp="1"/>
          </p:cNvSpPr>
          <p:nvPr>
            <p:ph type="ftr" sz="quarter" idx="11"/>
          </p:nvPr>
        </p:nvSpPr>
        <p:spPr/>
        <p:txBody>
          <a:bodyPr/>
          <a:lstStyle/>
          <a:p>
            <a:r>
              <a:rPr lang="en-US" smtClean="0"/>
              <a:t>ISEG March 2013</a:t>
            </a:r>
            <a:endParaRPr lang="en-US" dirty="0"/>
          </a:p>
        </p:txBody>
      </p:sp>
      <p:pic>
        <p:nvPicPr>
          <p:cNvPr id="87042" name="Picture 2"/>
          <p:cNvPicPr>
            <a:picLocks noChangeAspect="1" noChangeArrowheads="1"/>
          </p:cNvPicPr>
          <p:nvPr/>
        </p:nvPicPr>
        <p:blipFill>
          <a:blip r:embed="rId2" cstate="print"/>
          <a:srcRect/>
          <a:stretch>
            <a:fillRect/>
          </a:stretch>
        </p:blipFill>
        <p:spPr bwMode="auto">
          <a:xfrm>
            <a:off x="467544" y="2636912"/>
            <a:ext cx="7200800" cy="36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6F0EAF-1A24-4E84-B3C4-23BA10440601}" type="slidenum">
              <a:rPr lang="en-US" smtClean="0"/>
              <a:pPr/>
              <a:t>16</a:t>
            </a:fld>
            <a:endParaRPr lang="en-US"/>
          </a:p>
        </p:txBody>
      </p:sp>
      <p:sp>
        <p:nvSpPr>
          <p:cNvPr id="3" name="TextBox 2"/>
          <p:cNvSpPr txBox="1"/>
          <p:nvPr/>
        </p:nvSpPr>
        <p:spPr>
          <a:xfrm>
            <a:off x="611560" y="404664"/>
            <a:ext cx="5040560" cy="400110"/>
          </a:xfrm>
          <a:prstGeom prst="rect">
            <a:avLst/>
          </a:prstGeom>
          <a:noFill/>
        </p:spPr>
        <p:txBody>
          <a:bodyPr wrap="square" rtlCol="0">
            <a:spAutoFit/>
          </a:bodyPr>
          <a:lstStyle/>
          <a:p>
            <a:r>
              <a:rPr lang="en-US" sz="2000" b="1" dirty="0" smtClean="0"/>
              <a:t>Numerical Illustration – A Four Stage Project</a:t>
            </a:r>
            <a:endParaRPr lang="en-US" sz="2000" b="1" dirty="0"/>
          </a:p>
        </p:txBody>
      </p:sp>
      <p:sp>
        <p:nvSpPr>
          <p:cNvPr id="4" name="TextBox 3"/>
          <p:cNvSpPr txBox="1"/>
          <p:nvPr/>
        </p:nvSpPr>
        <p:spPr>
          <a:xfrm>
            <a:off x="611560" y="4158372"/>
            <a:ext cx="7560840" cy="369332"/>
          </a:xfrm>
          <a:prstGeom prst="rect">
            <a:avLst/>
          </a:prstGeom>
          <a:noFill/>
        </p:spPr>
        <p:txBody>
          <a:bodyPr wrap="square" rtlCol="0">
            <a:spAutoFit/>
          </a:bodyPr>
          <a:lstStyle/>
          <a:p>
            <a:r>
              <a:rPr lang="en-GB" dirty="0" smtClean="0"/>
              <a:t>Effect of increasing investment cost volatility at </a:t>
            </a:r>
            <a:r>
              <a:rPr lang="en-GB" dirty="0" smtClean="0"/>
              <a:t>all stages </a:t>
            </a:r>
            <a:r>
              <a:rPr lang="en-GB" dirty="0" smtClean="0"/>
              <a:t>produces</a:t>
            </a:r>
            <a:endParaRPr lang="en-GB" dirty="0"/>
          </a:p>
        </p:txBody>
      </p:sp>
      <p:sp>
        <p:nvSpPr>
          <p:cNvPr id="5" name="TextBox 4"/>
          <p:cNvSpPr txBox="1"/>
          <p:nvPr/>
        </p:nvSpPr>
        <p:spPr>
          <a:xfrm>
            <a:off x="1547664" y="5022468"/>
            <a:ext cx="6624736" cy="369332"/>
          </a:xfrm>
          <a:prstGeom prst="rect">
            <a:avLst/>
          </a:prstGeom>
          <a:noFill/>
        </p:spPr>
        <p:txBody>
          <a:bodyPr wrap="square" rtlCol="0">
            <a:spAutoFit/>
          </a:bodyPr>
          <a:lstStyle/>
          <a:p>
            <a:r>
              <a:rPr lang="en-GB" dirty="0" smtClean="0"/>
              <a:t>Increase in threshold V </a:t>
            </a:r>
            <a:r>
              <a:rPr lang="en-GB" dirty="0" smtClean="0"/>
              <a:t>value at </a:t>
            </a:r>
            <a:r>
              <a:rPr lang="en-GB" dirty="0" smtClean="0"/>
              <a:t>all stages.</a:t>
            </a:r>
            <a:endParaRPr lang="en-GB" dirty="0"/>
          </a:p>
        </p:txBody>
      </p:sp>
      <p:sp>
        <p:nvSpPr>
          <p:cNvPr id="8" name="Footer Placeholder 7"/>
          <p:cNvSpPr>
            <a:spLocks noGrp="1"/>
          </p:cNvSpPr>
          <p:nvPr>
            <p:ph type="ftr" sz="quarter" idx="11"/>
          </p:nvPr>
        </p:nvSpPr>
        <p:spPr/>
        <p:txBody>
          <a:bodyPr/>
          <a:lstStyle/>
          <a:p>
            <a:r>
              <a:rPr lang="en-US" smtClean="0"/>
              <a:t>ISEG March 2013</a:t>
            </a:r>
            <a:endParaRPr lang="en-US" dirty="0"/>
          </a:p>
        </p:txBody>
      </p:sp>
      <p:pic>
        <p:nvPicPr>
          <p:cNvPr id="89090" name="Picture 2"/>
          <p:cNvPicPr>
            <a:picLocks noChangeAspect="1" noChangeArrowheads="1"/>
          </p:cNvPicPr>
          <p:nvPr/>
        </p:nvPicPr>
        <p:blipFill>
          <a:blip r:embed="rId2" cstate="print"/>
          <a:srcRect/>
          <a:stretch>
            <a:fillRect/>
          </a:stretch>
        </p:blipFill>
        <p:spPr bwMode="auto">
          <a:xfrm>
            <a:off x="1547664" y="980728"/>
            <a:ext cx="5832647" cy="31683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6F0EAF-1A24-4E84-B3C4-23BA10440601}" type="slidenum">
              <a:rPr lang="en-US" smtClean="0"/>
              <a:pPr/>
              <a:t>17</a:t>
            </a:fld>
            <a:endParaRPr lang="en-US"/>
          </a:p>
        </p:txBody>
      </p:sp>
      <p:sp>
        <p:nvSpPr>
          <p:cNvPr id="3" name="TextBox 2"/>
          <p:cNvSpPr txBox="1"/>
          <p:nvPr/>
        </p:nvSpPr>
        <p:spPr>
          <a:xfrm>
            <a:off x="611560" y="404664"/>
            <a:ext cx="5040560" cy="400110"/>
          </a:xfrm>
          <a:prstGeom prst="rect">
            <a:avLst/>
          </a:prstGeom>
          <a:noFill/>
        </p:spPr>
        <p:txBody>
          <a:bodyPr wrap="square" rtlCol="0">
            <a:spAutoFit/>
          </a:bodyPr>
          <a:lstStyle/>
          <a:p>
            <a:r>
              <a:rPr lang="en-US" sz="2000" b="1" dirty="0" smtClean="0"/>
              <a:t>Numerical Illustration – A Four Stage Project</a:t>
            </a:r>
            <a:endParaRPr lang="en-US" sz="2000" b="1" dirty="0"/>
          </a:p>
        </p:txBody>
      </p:sp>
      <p:sp>
        <p:nvSpPr>
          <p:cNvPr id="6" name="TextBox 5"/>
          <p:cNvSpPr txBox="1"/>
          <p:nvPr/>
        </p:nvSpPr>
        <p:spPr>
          <a:xfrm>
            <a:off x="611560" y="1259468"/>
            <a:ext cx="8352928" cy="369332"/>
          </a:xfrm>
          <a:prstGeom prst="rect">
            <a:avLst/>
          </a:prstGeom>
          <a:noFill/>
        </p:spPr>
        <p:txBody>
          <a:bodyPr wrap="square" rtlCol="0">
            <a:spAutoFit/>
          </a:bodyPr>
          <a:lstStyle/>
          <a:p>
            <a:r>
              <a:rPr lang="en-GB" dirty="0" smtClean="0"/>
              <a:t>Effect of increasing correlation between project value and </a:t>
            </a:r>
            <a:r>
              <a:rPr lang="en-GB" dirty="0" smtClean="0"/>
              <a:t> </a:t>
            </a:r>
            <a:r>
              <a:rPr lang="en-GB" dirty="0" smtClean="0"/>
              <a:t>investment </a:t>
            </a:r>
            <a:r>
              <a:rPr lang="en-GB" dirty="0" smtClean="0"/>
              <a:t>costs at all stages</a:t>
            </a:r>
            <a:endParaRPr lang="en-GB" dirty="0"/>
          </a:p>
        </p:txBody>
      </p:sp>
      <p:sp>
        <p:nvSpPr>
          <p:cNvPr id="7" name="TextBox 6"/>
          <p:cNvSpPr txBox="1"/>
          <p:nvPr/>
        </p:nvSpPr>
        <p:spPr>
          <a:xfrm>
            <a:off x="1475656" y="2060848"/>
            <a:ext cx="6912768" cy="646331"/>
          </a:xfrm>
          <a:prstGeom prst="rect">
            <a:avLst/>
          </a:prstGeom>
          <a:noFill/>
        </p:spPr>
        <p:txBody>
          <a:bodyPr wrap="square" rtlCol="0">
            <a:spAutoFit/>
          </a:bodyPr>
          <a:lstStyle/>
          <a:p>
            <a:r>
              <a:rPr lang="en-GB" dirty="0" smtClean="0"/>
              <a:t>produces an </a:t>
            </a:r>
            <a:r>
              <a:rPr lang="en-GB" dirty="0" smtClean="0"/>
              <a:t>reduction in the threshold V </a:t>
            </a:r>
            <a:r>
              <a:rPr lang="en-GB" dirty="0" smtClean="0"/>
              <a:t>value</a:t>
            </a:r>
          </a:p>
          <a:p>
            <a:r>
              <a:rPr lang="en-GB" dirty="0" smtClean="0"/>
              <a:t>due to natural hedge between project value and investment cost</a:t>
            </a:r>
            <a:endParaRPr lang="en-GB" dirty="0"/>
          </a:p>
        </p:txBody>
      </p:sp>
      <p:sp>
        <p:nvSpPr>
          <p:cNvPr id="8" name="Footer Placeholder 7"/>
          <p:cNvSpPr>
            <a:spLocks noGrp="1"/>
          </p:cNvSpPr>
          <p:nvPr>
            <p:ph type="ftr" sz="quarter" idx="11"/>
          </p:nvPr>
        </p:nvSpPr>
        <p:spPr/>
        <p:txBody>
          <a:bodyPr/>
          <a:lstStyle/>
          <a:p>
            <a:r>
              <a:rPr lang="en-US" smtClean="0"/>
              <a:t>ISEG March 2013</a:t>
            </a:r>
            <a:endParaRPr lang="en-US" dirty="0"/>
          </a:p>
        </p:txBody>
      </p:sp>
      <p:pic>
        <p:nvPicPr>
          <p:cNvPr id="90114" name="Picture 2"/>
          <p:cNvPicPr>
            <a:picLocks noChangeAspect="1" noChangeArrowheads="1"/>
          </p:cNvPicPr>
          <p:nvPr/>
        </p:nvPicPr>
        <p:blipFill>
          <a:blip r:embed="rId2" cstate="print"/>
          <a:srcRect/>
          <a:stretch>
            <a:fillRect/>
          </a:stretch>
        </p:blipFill>
        <p:spPr bwMode="auto">
          <a:xfrm>
            <a:off x="1619672" y="2996952"/>
            <a:ext cx="6264695" cy="30963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Natural resources, where geological research is the first stage, followed by exploratory drilling, then development drilling, then production.</a:t>
            </a:r>
          </a:p>
          <a:p>
            <a:endParaRPr lang="en-US" dirty="0" smtClean="0"/>
          </a:p>
          <a:p>
            <a:r>
              <a:rPr lang="en-US" dirty="0" smtClean="0"/>
              <a:t>Drug development, where basic research is the first stage, followed by three sets of clinical trials, each more expensive but with probability of failure declining, where stage durations are partly discretionary. </a:t>
            </a:r>
          </a:p>
          <a:p>
            <a:endParaRPr lang="en-US" dirty="0" smtClean="0"/>
          </a:p>
          <a:p>
            <a:r>
              <a:rPr lang="en-US" dirty="0" smtClean="0"/>
              <a:t>Development of real option models, where basic research is the first stage, followed by many possible areas of possible failure, the uncertain logic of referees, large and erratic time delays, and changing volatility over time.  The measure of success is weak and uncertain.</a:t>
            </a:r>
            <a:endParaRPr lang="en-US" dirty="0"/>
          </a:p>
        </p:txBody>
      </p:sp>
      <p:sp>
        <p:nvSpPr>
          <p:cNvPr id="4" name="Footer Placeholder 3"/>
          <p:cNvSpPr>
            <a:spLocks noGrp="1"/>
          </p:cNvSpPr>
          <p:nvPr>
            <p:ph type="ftr" sz="quarter" idx="11"/>
          </p:nvPr>
        </p:nvSpPr>
        <p:spPr/>
        <p:txBody>
          <a:bodyPr/>
          <a:lstStyle/>
          <a:p>
            <a:r>
              <a:rPr lang="en-US" smtClean="0"/>
              <a:t>ISEG March 2013</a:t>
            </a:r>
            <a:endParaRPr lang="en-US" dirty="0"/>
          </a:p>
        </p:txBody>
      </p:sp>
      <p:sp>
        <p:nvSpPr>
          <p:cNvPr id="5" name="Slide Number Placeholder 4"/>
          <p:cNvSpPr>
            <a:spLocks noGrp="1"/>
          </p:cNvSpPr>
          <p:nvPr>
            <p:ph type="sldNum" sz="quarter" idx="12"/>
          </p:nvPr>
        </p:nvSpPr>
        <p:spPr/>
        <p:txBody>
          <a:bodyPr/>
          <a:lstStyle/>
          <a:p>
            <a:fld id="{570AC2AB-3E40-4961-96CD-C3828EC16742}"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Required</a:t>
            </a:r>
            <a:endParaRPr lang="en-US" dirty="0"/>
          </a:p>
        </p:txBody>
      </p:sp>
      <p:sp>
        <p:nvSpPr>
          <p:cNvPr id="3" name="Content Placeholder 2"/>
          <p:cNvSpPr>
            <a:spLocks noGrp="1"/>
          </p:cNvSpPr>
          <p:nvPr>
            <p:ph idx="1"/>
          </p:nvPr>
        </p:nvSpPr>
        <p:spPr/>
        <p:txBody>
          <a:bodyPr>
            <a:normAutofit/>
          </a:bodyPr>
          <a:lstStyle/>
          <a:p>
            <a:r>
              <a:rPr lang="en-US" dirty="0" smtClean="0"/>
              <a:t>Probability of failure decreases as project nears completion is a restriction, and failure probability is a Poisson process.</a:t>
            </a:r>
          </a:p>
          <a:p>
            <a:r>
              <a:rPr lang="en-US" dirty="0" smtClean="0"/>
              <a:t>Model does not consider competition, nor actions taken during the project development.</a:t>
            </a:r>
          </a:p>
          <a:p>
            <a:r>
              <a:rPr lang="en-US" dirty="0" smtClean="0"/>
              <a:t>Project itself is single factor V, with a constant volatility and constant correlation between V and each stage cost.</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ISEG March 2013</a:t>
            </a:r>
            <a:endParaRPr lang="en-US" dirty="0"/>
          </a:p>
        </p:txBody>
      </p:sp>
      <p:sp>
        <p:nvSpPr>
          <p:cNvPr id="5" name="Slide Number Placeholder 4"/>
          <p:cNvSpPr>
            <a:spLocks noGrp="1"/>
          </p:cNvSpPr>
          <p:nvPr>
            <p:ph type="sldNum" sz="quarter" idx="12"/>
          </p:nvPr>
        </p:nvSpPr>
        <p:spPr/>
        <p:txBody>
          <a:bodyPr/>
          <a:lstStyle/>
          <a:p>
            <a:fld id="{570AC2AB-3E40-4961-96CD-C3828EC16742}"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Sequential Real Options</a:t>
            </a:r>
            <a:endParaRPr lang="en-US" dirty="0"/>
          </a:p>
        </p:txBody>
      </p:sp>
      <p:sp>
        <p:nvSpPr>
          <p:cNvPr id="4" name="Footer Placeholder 3"/>
          <p:cNvSpPr>
            <a:spLocks noGrp="1"/>
          </p:cNvSpPr>
          <p:nvPr>
            <p:ph type="ftr" sz="quarter" idx="11"/>
          </p:nvPr>
        </p:nvSpPr>
        <p:spPr/>
        <p:txBody>
          <a:bodyPr/>
          <a:lstStyle/>
          <a:p>
            <a:r>
              <a:rPr lang="en-US" smtClean="0"/>
              <a:t>ISEG March 2013</a:t>
            </a:r>
            <a:endParaRPr lang="en-US" dirty="0"/>
          </a:p>
        </p:txBody>
      </p:sp>
      <p:sp>
        <p:nvSpPr>
          <p:cNvPr id="5" name="Slide Number Placeholder 4"/>
          <p:cNvSpPr>
            <a:spLocks noGrp="1"/>
          </p:cNvSpPr>
          <p:nvPr>
            <p:ph type="sldNum" sz="quarter" idx="12"/>
          </p:nvPr>
        </p:nvSpPr>
        <p:spPr/>
        <p:txBody>
          <a:bodyPr/>
          <a:lstStyle/>
          <a:p>
            <a:fld id="{570AC2AB-3E40-4961-96CD-C3828EC16742}" type="slidenum">
              <a:rPr lang="en-US" smtClean="0"/>
              <a:pPr/>
              <a:t>2</a:t>
            </a:fld>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Usually build on Geske (1979) compound options using bivariate distributions, or multi-variate distributions.</a:t>
            </a:r>
          </a:p>
          <a:p>
            <a:endParaRPr lang="en-US" dirty="0" smtClean="0"/>
          </a:p>
          <a:p>
            <a:r>
              <a:rPr lang="en-US" dirty="0" smtClean="0"/>
              <a:t>Typically  European, not indicating optimal timing.</a:t>
            </a:r>
          </a:p>
          <a:p>
            <a:pPr>
              <a:buNone/>
            </a:pPr>
            <a:endParaRPr lang="en-US" dirty="0" smtClean="0"/>
          </a:p>
          <a:p>
            <a:endParaRPr lang="en-US" dirty="0" smtClean="0"/>
          </a:p>
          <a:p>
            <a:r>
              <a:rPr lang="en-US" dirty="0" smtClean="0"/>
              <a:t>Or, require numerical solutions.</a:t>
            </a:r>
          </a:p>
          <a:p>
            <a:endParaRPr lang="en-US" dirty="0" smtClean="0"/>
          </a:p>
          <a:p>
            <a:endParaRPr lang="en-US" dirty="0" smtClean="0"/>
          </a:p>
          <a:p>
            <a:r>
              <a:rPr lang="en-US" dirty="0" smtClean="0"/>
              <a:t>Or, lead to trivial rules like D&amp;P 94, wait until the critical V*1 justifies completing all stages of a project.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Contribution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Analytical solution for threshold V which justifies investment at any stage (thus investment timing model) and the ROV, easy for nearly N stages.</a:t>
            </a:r>
            <a:endParaRPr lang="en-US" dirty="0" smtClean="0"/>
          </a:p>
          <a:p>
            <a:r>
              <a:rPr lang="en-US" dirty="0" smtClean="0"/>
              <a:t>In contrast to D&amp;P 94, threshold V may well increase as stages approach the final stage, if K also increases (typical of clinical trials and resource developments).</a:t>
            </a:r>
            <a:endParaRPr lang="en-US" dirty="0" smtClean="0"/>
          </a:p>
          <a:p>
            <a:r>
              <a:rPr lang="en-US" dirty="0" smtClean="0"/>
              <a:t>Nearly analytical solution for some of the partial derivatives, because almost all changes are “accumulated” in the </a:t>
            </a:r>
            <a:r>
              <a:rPr lang="en-US" dirty="0" smtClean="0">
                <a:latin typeface="Symbol" pitchFamily="18" charset="2"/>
              </a:rPr>
              <a:t>f</a:t>
            </a:r>
            <a:r>
              <a:rPr lang="en-US" dirty="0" smtClean="0"/>
              <a:t> at each stage, which is an accomplishment of the type of solution.</a:t>
            </a:r>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ISEG March 2013</a:t>
            </a:r>
            <a:endParaRPr lang="en-US" dirty="0"/>
          </a:p>
        </p:txBody>
      </p:sp>
      <p:sp>
        <p:nvSpPr>
          <p:cNvPr id="5" name="Slide Number Placeholder 4"/>
          <p:cNvSpPr>
            <a:spLocks noGrp="1"/>
          </p:cNvSpPr>
          <p:nvPr>
            <p:ph type="sldNum" sz="quarter" idx="12"/>
          </p:nvPr>
        </p:nvSpPr>
        <p:spPr/>
        <p:txBody>
          <a:bodyPr/>
          <a:lstStyle/>
          <a:p>
            <a:fld id="{570AC2AB-3E40-4961-96CD-C3828EC16742}" type="slidenum">
              <a:rPr lang="en-US" smtClean="0"/>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Investment Process</a:t>
            </a:r>
            <a:endParaRPr lang="en-US" dirty="0"/>
          </a:p>
        </p:txBody>
      </p:sp>
      <p:sp>
        <p:nvSpPr>
          <p:cNvPr id="3" name="Footer Placeholder 2"/>
          <p:cNvSpPr>
            <a:spLocks noGrp="1"/>
          </p:cNvSpPr>
          <p:nvPr>
            <p:ph type="ftr" sz="quarter" idx="11"/>
          </p:nvPr>
        </p:nvSpPr>
        <p:spPr/>
        <p:txBody>
          <a:bodyPr/>
          <a:lstStyle/>
          <a:p>
            <a:r>
              <a:rPr lang="en-US" smtClean="0"/>
              <a:t>ISEG March 2013</a:t>
            </a:r>
            <a:endParaRPr lang="en-US" dirty="0"/>
          </a:p>
        </p:txBody>
      </p:sp>
      <p:sp>
        <p:nvSpPr>
          <p:cNvPr id="4" name="Slide Number Placeholder 3"/>
          <p:cNvSpPr>
            <a:spLocks noGrp="1"/>
          </p:cNvSpPr>
          <p:nvPr>
            <p:ph type="sldNum" sz="quarter" idx="12"/>
          </p:nvPr>
        </p:nvSpPr>
        <p:spPr/>
        <p:txBody>
          <a:bodyPr/>
          <a:lstStyle/>
          <a:p>
            <a:fld id="{570AC2AB-3E40-4961-96CD-C3828EC16742}" type="slidenum">
              <a:rPr lang="en-US" smtClean="0"/>
              <a:pPr/>
              <a:t>3</a:t>
            </a:fld>
            <a:endParaRPr lang="en-US" dirty="0"/>
          </a:p>
        </p:txBody>
      </p:sp>
      <p:pic>
        <p:nvPicPr>
          <p:cNvPr id="78850" name="Picture 2"/>
          <p:cNvPicPr>
            <a:picLocks noChangeAspect="1" noChangeArrowheads="1"/>
          </p:cNvPicPr>
          <p:nvPr/>
        </p:nvPicPr>
        <p:blipFill>
          <a:blip r:embed="rId2" cstate="print"/>
          <a:srcRect/>
          <a:stretch>
            <a:fillRect/>
          </a:stretch>
        </p:blipFill>
        <p:spPr bwMode="auto">
          <a:xfrm>
            <a:off x="852488" y="2005013"/>
            <a:ext cx="7439025" cy="2857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0AC2AB-3E40-4961-96CD-C3828EC16742}" type="slidenum">
              <a:rPr lang="en-US" smtClean="0"/>
              <a:pPr/>
              <a:t>4</a:t>
            </a:fld>
            <a:endParaRPr lang="en-US" dirty="0"/>
          </a:p>
        </p:txBody>
      </p:sp>
      <p:sp>
        <p:nvSpPr>
          <p:cNvPr id="4" name="TextBox 3"/>
          <p:cNvSpPr txBox="1"/>
          <p:nvPr/>
        </p:nvSpPr>
        <p:spPr>
          <a:xfrm>
            <a:off x="683568" y="260648"/>
            <a:ext cx="4824536" cy="400110"/>
          </a:xfrm>
          <a:prstGeom prst="rect">
            <a:avLst/>
          </a:prstGeom>
          <a:noFill/>
        </p:spPr>
        <p:txBody>
          <a:bodyPr wrap="square" rtlCol="0">
            <a:spAutoFit/>
          </a:bodyPr>
          <a:lstStyle/>
          <a:p>
            <a:r>
              <a:rPr lang="en-US" sz="2000" dirty="0" smtClean="0"/>
              <a:t>General Real Sequential  Options</a:t>
            </a:r>
            <a:endParaRPr lang="en-US" sz="2000" dirty="0"/>
          </a:p>
        </p:txBody>
      </p:sp>
      <p:sp>
        <p:nvSpPr>
          <p:cNvPr id="5" name="TextBox 4"/>
          <p:cNvSpPr txBox="1"/>
          <p:nvPr/>
        </p:nvSpPr>
        <p:spPr>
          <a:xfrm>
            <a:off x="683568" y="908720"/>
            <a:ext cx="6768752" cy="338554"/>
          </a:xfrm>
          <a:prstGeom prst="rect">
            <a:avLst/>
          </a:prstGeom>
          <a:noFill/>
        </p:spPr>
        <p:txBody>
          <a:bodyPr wrap="square" rtlCol="0">
            <a:spAutoFit/>
          </a:bodyPr>
          <a:lstStyle/>
          <a:p>
            <a:r>
              <a:rPr lang="en-US" sz="1600" dirty="0" smtClean="0"/>
              <a:t>NUMERICAL SOLUTION  FOR FOUR STAGES OF NEW DEVEOPMENT PROCESS</a:t>
            </a:r>
            <a:endParaRPr lang="en-US" sz="1600" dirty="0"/>
          </a:p>
        </p:txBody>
      </p:sp>
      <p:sp>
        <p:nvSpPr>
          <p:cNvPr id="6" name="TextBox 5"/>
          <p:cNvSpPr txBox="1"/>
          <p:nvPr/>
        </p:nvSpPr>
        <p:spPr>
          <a:xfrm>
            <a:off x="2483768" y="5661248"/>
            <a:ext cx="6264696" cy="307777"/>
          </a:xfrm>
          <a:prstGeom prst="rect">
            <a:avLst/>
          </a:prstGeom>
          <a:noFill/>
        </p:spPr>
        <p:txBody>
          <a:bodyPr wrap="square" rtlCol="0">
            <a:spAutoFit/>
          </a:bodyPr>
          <a:lstStyle/>
          <a:p>
            <a:pPr algn="r"/>
            <a:r>
              <a:rPr lang="en-US" sz="1400" dirty="0" smtClean="0"/>
              <a:t>Adkins and Paxson (2011)</a:t>
            </a:r>
          </a:p>
        </p:txBody>
      </p:sp>
      <p:sp>
        <p:nvSpPr>
          <p:cNvPr id="7" name="TextBox 6"/>
          <p:cNvSpPr txBox="1"/>
          <p:nvPr/>
        </p:nvSpPr>
        <p:spPr>
          <a:xfrm>
            <a:off x="6156176" y="1396284"/>
            <a:ext cx="2592288" cy="307777"/>
          </a:xfrm>
          <a:prstGeom prst="rect">
            <a:avLst/>
          </a:prstGeom>
          <a:noFill/>
        </p:spPr>
        <p:txBody>
          <a:bodyPr wrap="square" rtlCol="0">
            <a:spAutoFit/>
          </a:bodyPr>
          <a:lstStyle/>
          <a:p>
            <a:pPr algn="r"/>
            <a:r>
              <a:rPr lang="en-US" sz="1400" dirty="0" smtClean="0"/>
              <a:t>SCWARTZ &amp; MOON (2000)</a:t>
            </a:r>
          </a:p>
        </p:txBody>
      </p:sp>
      <p:sp>
        <p:nvSpPr>
          <p:cNvPr id="10" name="TextBox 9"/>
          <p:cNvSpPr txBox="1"/>
          <p:nvPr/>
        </p:nvSpPr>
        <p:spPr>
          <a:xfrm>
            <a:off x="683568" y="2340635"/>
            <a:ext cx="6696744" cy="338554"/>
          </a:xfrm>
          <a:prstGeom prst="rect">
            <a:avLst/>
          </a:prstGeom>
          <a:noFill/>
        </p:spPr>
        <p:txBody>
          <a:bodyPr wrap="square" rtlCol="0">
            <a:spAutoFit/>
          </a:bodyPr>
          <a:lstStyle/>
          <a:p>
            <a:r>
              <a:rPr lang="en-US" sz="1600" dirty="0" smtClean="0"/>
              <a:t>NUMERICAL SOLUTION FOR </a:t>
            </a:r>
            <a:r>
              <a:rPr lang="en-US" sz="1600" smtClean="0"/>
              <a:t>SEVERAL  RESOURCE DEVELOPMENT </a:t>
            </a:r>
            <a:r>
              <a:rPr lang="en-US" sz="1600" dirty="0" smtClean="0"/>
              <a:t>STAGES</a:t>
            </a:r>
            <a:endParaRPr lang="en-US" sz="1600" dirty="0"/>
          </a:p>
        </p:txBody>
      </p:sp>
      <p:sp>
        <p:nvSpPr>
          <p:cNvPr id="12" name="TextBox 11"/>
          <p:cNvSpPr txBox="1"/>
          <p:nvPr/>
        </p:nvSpPr>
        <p:spPr>
          <a:xfrm>
            <a:off x="683568" y="5173688"/>
            <a:ext cx="4392488" cy="338554"/>
          </a:xfrm>
          <a:prstGeom prst="rect">
            <a:avLst/>
          </a:prstGeom>
          <a:noFill/>
        </p:spPr>
        <p:txBody>
          <a:bodyPr wrap="square" rtlCol="0">
            <a:spAutoFit/>
          </a:bodyPr>
          <a:lstStyle/>
          <a:p>
            <a:r>
              <a:rPr lang="en-US" sz="1600" dirty="0" smtClean="0"/>
              <a:t>Quasi-analytical solution for multi-factor models</a:t>
            </a:r>
            <a:endParaRPr lang="en-US" sz="1600" dirty="0"/>
          </a:p>
        </p:txBody>
      </p:sp>
      <p:sp>
        <p:nvSpPr>
          <p:cNvPr id="13" name="TextBox 12"/>
          <p:cNvSpPr txBox="1"/>
          <p:nvPr/>
        </p:nvSpPr>
        <p:spPr>
          <a:xfrm>
            <a:off x="3275856" y="4716901"/>
            <a:ext cx="5472608" cy="307777"/>
          </a:xfrm>
          <a:prstGeom prst="rect">
            <a:avLst/>
          </a:prstGeom>
          <a:noFill/>
        </p:spPr>
        <p:txBody>
          <a:bodyPr wrap="square" rtlCol="0">
            <a:spAutoFit/>
          </a:bodyPr>
          <a:lstStyle/>
          <a:p>
            <a:pPr algn="r"/>
            <a:r>
              <a:rPr lang="en-US" sz="1400" dirty="0" smtClean="0"/>
              <a:t>PENNING &amp; SERENEO (2011))</a:t>
            </a:r>
          </a:p>
        </p:txBody>
      </p:sp>
      <p:sp>
        <p:nvSpPr>
          <p:cNvPr id="14" name="TextBox 13"/>
          <p:cNvSpPr txBox="1"/>
          <p:nvPr/>
        </p:nvSpPr>
        <p:spPr>
          <a:xfrm>
            <a:off x="683568" y="4149080"/>
            <a:ext cx="5472608" cy="584775"/>
          </a:xfrm>
          <a:prstGeom prst="rect">
            <a:avLst/>
          </a:prstGeom>
          <a:noFill/>
        </p:spPr>
        <p:txBody>
          <a:bodyPr wrap="square" rtlCol="0">
            <a:spAutoFit/>
          </a:bodyPr>
          <a:lstStyle/>
          <a:p>
            <a:r>
              <a:rPr lang="en-US" sz="1600" dirty="0" smtClean="0"/>
              <a:t>ANALYTICAL SOLUTION FOR SEVERAL PHASES OF DRUG DEVELOPMENT, FAILURE PROBABILITY, EUROPEAN</a:t>
            </a:r>
            <a:endParaRPr lang="en-US" sz="1600" dirty="0"/>
          </a:p>
        </p:txBody>
      </p:sp>
      <p:sp>
        <p:nvSpPr>
          <p:cNvPr id="15" name="TextBox 14"/>
          <p:cNvSpPr txBox="1"/>
          <p:nvPr/>
        </p:nvSpPr>
        <p:spPr>
          <a:xfrm>
            <a:off x="2483768" y="2828199"/>
            <a:ext cx="6264696" cy="307777"/>
          </a:xfrm>
          <a:prstGeom prst="rect">
            <a:avLst/>
          </a:prstGeom>
          <a:noFill/>
        </p:spPr>
        <p:txBody>
          <a:bodyPr wrap="square" rtlCol="0">
            <a:spAutoFit/>
          </a:bodyPr>
          <a:lstStyle/>
          <a:p>
            <a:pPr algn="r"/>
            <a:r>
              <a:rPr lang="en-US" sz="1400" dirty="0" smtClean="0"/>
              <a:t>CORTAZAR, SCHWARTZ &amp; CASASSUS (2003)</a:t>
            </a:r>
          </a:p>
        </p:txBody>
      </p:sp>
      <p:sp>
        <p:nvSpPr>
          <p:cNvPr id="18" name="Footer Placeholder 17"/>
          <p:cNvSpPr>
            <a:spLocks noGrp="1"/>
          </p:cNvSpPr>
          <p:nvPr>
            <p:ph type="ftr" sz="quarter" idx="11"/>
          </p:nvPr>
        </p:nvSpPr>
        <p:spPr/>
        <p:txBody>
          <a:bodyPr/>
          <a:lstStyle/>
          <a:p>
            <a:r>
              <a:rPr lang="en-US" smtClean="0"/>
              <a:t>ISEG March 2013</a:t>
            </a:r>
            <a:endParaRPr lang="en-US" dirty="0"/>
          </a:p>
        </p:txBody>
      </p:sp>
      <p:sp>
        <p:nvSpPr>
          <p:cNvPr id="16" name="TextBox 15"/>
          <p:cNvSpPr txBox="1"/>
          <p:nvPr/>
        </p:nvSpPr>
        <p:spPr>
          <a:xfrm>
            <a:off x="835968" y="3284985"/>
            <a:ext cx="5472608" cy="338554"/>
          </a:xfrm>
          <a:prstGeom prst="rect">
            <a:avLst/>
          </a:prstGeom>
          <a:noFill/>
        </p:spPr>
        <p:txBody>
          <a:bodyPr wrap="square" rtlCol="0">
            <a:spAutoFit/>
          </a:bodyPr>
          <a:lstStyle/>
          <a:p>
            <a:r>
              <a:rPr lang="en-US" sz="1600" dirty="0" smtClean="0"/>
              <a:t>ANALYTICAL SOLUTION FOR </a:t>
            </a:r>
            <a:r>
              <a:rPr lang="en-US" sz="1600" dirty="0" smtClean="0"/>
              <a:t>STEPWISE INVESTMENTS</a:t>
            </a:r>
            <a:endParaRPr lang="en-US" sz="1600" dirty="0"/>
          </a:p>
        </p:txBody>
      </p:sp>
      <p:sp>
        <p:nvSpPr>
          <p:cNvPr id="17" name="TextBox 16"/>
          <p:cNvSpPr txBox="1"/>
          <p:nvPr/>
        </p:nvSpPr>
        <p:spPr>
          <a:xfrm>
            <a:off x="4283968" y="3717033"/>
            <a:ext cx="4464496" cy="338554"/>
          </a:xfrm>
          <a:prstGeom prst="rect">
            <a:avLst/>
          </a:prstGeom>
          <a:noFill/>
        </p:spPr>
        <p:txBody>
          <a:bodyPr wrap="square" rtlCol="0">
            <a:spAutoFit/>
          </a:bodyPr>
          <a:lstStyle/>
          <a:p>
            <a:r>
              <a:rPr lang="en-US" sz="1600" dirty="0" smtClean="0"/>
              <a:t>	KORT, MURTO &amp; PAWLINA (2010)</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60648"/>
            <a:ext cx="4824536" cy="400110"/>
          </a:xfrm>
          <a:prstGeom prst="rect">
            <a:avLst/>
          </a:prstGeom>
          <a:noFill/>
        </p:spPr>
        <p:txBody>
          <a:bodyPr wrap="square" rtlCol="0">
            <a:spAutoFit/>
          </a:bodyPr>
          <a:lstStyle/>
          <a:p>
            <a:r>
              <a:rPr lang="en-US" sz="2000" dirty="0" smtClean="0"/>
              <a:t>THREE FACTOR Sequential Model</a:t>
            </a:r>
            <a:endParaRPr lang="en-US" sz="2000" dirty="0"/>
          </a:p>
        </p:txBody>
      </p:sp>
      <p:sp>
        <p:nvSpPr>
          <p:cNvPr id="3" name="TextBox 2"/>
          <p:cNvSpPr txBox="1"/>
          <p:nvPr/>
        </p:nvSpPr>
        <p:spPr>
          <a:xfrm>
            <a:off x="683568" y="1488688"/>
            <a:ext cx="1368152" cy="584775"/>
          </a:xfrm>
          <a:prstGeom prst="rect">
            <a:avLst/>
          </a:prstGeom>
          <a:noFill/>
        </p:spPr>
        <p:txBody>
          <a:bodyPr wrap="square" rtlCol="0">
            <a:spAutoFit/>
          </a:bodyPr>
          <a:lstStyle/>
          <a:p>
            <a:r>
              <a:rPr lang="en-US" sz="1600" dirty="0" smtClean="0"/>
              <a:t>Investment Cost</a:t>
            </a:r>
            <a:endParaRPr lang="en-US" sz="1600" dirty="0"/>
          </a:p>
        </p:txBody>
      </p:sp>
      <p:sp>
        <p:nvSpPr>
          <p:cNvPr id="4" name="TextBox 3"/>
          <p:cNvSpPr txBox="1"/>
          <p:nvPr/>
        </p:nvSpPr>
        <p:spPr>
          <a:xfrm>
            <a:off x="2483768" y="1488688"/>
            <a:ext cx="1440160" cy="338554"/>
          </a:xfrm>
          <a:prstGeom prst="rect">
            <a:avLst/>
          </a:prstGeom>
          <a:noFill/>
        </p:spPr>
        <p:txBody>
          <a:bodyPr wrap="square" rtlCol="0">
            <a:spAutoFit/>
          </a:bodyPr>
          <a:lstStyle/>
          <a:p>
            <a:r>
              <a:rPr lang="en-US" sz="1600" dirty="0" smtClean="0"/>
              <a:t>follows gBm</a:t>
            </a:r>
            <a:endParaRPr lang="en-US" sz="1600" dirty="0"/>
          </a:p>
        </p:txBody>
      </p:sp>
      <p:graphicFrame>
        <p:nvGraphicFramePr>
          <p:cNvPr id="1028" name="Object 4"/>
          <p:cNvGraphicFramePr>
            <a:graphicFrameLocks noChangeAspect="1"/>
          </p:cNvGraphicFramePr>
          <p:nvPr/>
        </p:nvGraphicFramePr>
        <p:xfrm>
          <a:off x="649288" y="2244725"/>
          <a:ext cx="446087" cy="1162050"/>
        </p:xfrm>
        <a:graphic>
          <a:graphicData uri="http://schemas.openxmlformats.org/presentationml/2006/ole">
            <p:oleObj spid="_x0000_s1028" name="Equation" r:id="rId3" imgW="342720" imgH="888840" progId="Equation.DSMT4">
              <p:embed/>
            </p:oleObj>
          </a:graphicData>
        </a:graphic>
      </p:graphicFrame>
      <p:graphicFrame>
        <p:nvGraphicFramePr>
          <p:cNvPr id="1031" name="Object 7"/>
          <p:cNvGraphicFramePr>
            <a:graphicFrameLocks noChangeAspect="1"/>
          </p:cNvGraphicFramePr>
          <p:nvPr/>
        </p:nvGraphicFramePr>
        <p:xfrm>
          <a:off x="2043113" y="1519238"/>
          <a:ext cx="285750" cy="296862"/>
        </p:xfrm>
        <a:graphic>
          <a:graphicData uri="http://schemas.openxmlformats.org/presentationml/2006/ole">
            <p:oleObj spid="_x0000_s1031" name="Equation" r:id="rId4" imgW="215640" imgH="228600" progId="Equation.DSMT4">
              <p:embed/>
            </p:oleObj>
          </a:graphicData>
        </a:graphic>
      </p:graphicFrame>
      <p:sp>
        <p:nvSpPr>
          <p:cNvPr id="27" name="Slide Number Placeholder 26"/>
          <p:cNvSpPr>
            <a:spLocks noGrp="1"/>
          </p:cNvSpPr>
          <p:nvPr>
            <p:ph type="sldNum" sz="quarter" idx="12"/>
          </p:nvPr>
        </p:nvSpPr>
        <p:spPr/>
        <p:txBody>
          <a:bodyPr/>
          <a:lstStyle/>
          <a:p>
            <a:fld id="{570AC2AB-3E40-4961-96CD-C3828EC16742}" type="slidenum">
              <a:rPr lang="en-US" smtClean="0"/>
              <a:pPr/>
              <a:t>5</a:t>
            </a:fld>
            <a:endParaRPr lang="en-US" dirty="0"/>
          </a:p>
        </p:txBody>
      </p:sp>
      <p:sp>
        <p:nvSpPr>
          <p:cNvPr id="29" name="TextBox 28"/>
          <p:cNvSpPr txBox="1"/>
          <p:nvPr/>
        </p:nvSpPr>
        <p:spPr>
          <a:xfrm>
            <a:off x="683568" y="980728"/>
            <a:ext cx="1368152" cy="338554"/>
          </a:xfrm>
          <a:prstGeom prst="rect">
            <a:avLst/>
          </a:prstGeom>
          <a:noFill/>
        </p:spPr>
        <p:txBody>
          <a:bodyPr wrap="square" rtlCol="0">
            <a:spAutoFit/>
          </a:bodyPr>
          <a:lstStyle/>
          <a:p>
            <a:r>
              <a:rPr lang="en-US" sz="1600" dirty="0" smtClean="0"/>
              <a:t> Project value</a:t>
            </a:r>
            <a:endParaRPr lang="en-US" sz="1600" dirty="0"/>
          </a:p>
        </p:txBody>
      </p:sp>
      <p:sp>
        <p:nvSpPr>
          <p:cNvPr id="30" name="TextBox 29"/>
          <p:cNvSpPr txBox="1"/>
          <p:nvPr/>
        </p:nvSpPr>
        <p:spPr>
          <a:xfrm>
            <a:off x="2483768" y="980728"/>
            <a:ext cx="1440160" cy="338554"/>
          </a:xfrm>
          <a:prstGeom prst="rect">
            <a:avLst/>
          </a:prstGeom>
          <a:noFill/>
        </p:spPr>
        <p:txBody>
          <a:bodyPr wrap="square" rtlCol="0">
            <a:spAutoFit/>
          </a:bodyPr>
          <a:lstStyle/>
          <a:p>
            <a:r>
              <a:rPr lang="en-US" sz="1600" dirty="0" smtClean="0"/>
              <a:t>follows gBm</a:t>
            </a:r>
            <a:endParaRPr lang="en-US" sz="1600" dirty="0"/>
          </a:p>
        </p:txBody>
      </p:sp>
      <p:graphicFrame>
        <p:nvGraphicFramePr>
          <p:cNvPr id="32" name="Object 7"/>
          <p:cNvGraphicFramePr>
            <a:graphicFrameLocks noChangeAspect="1"/>
          </p:cNvGraphicFramePr>
          <p:nvPr/>
        </p:nvGraphicFramePr>
        <p:xfrm>
          <a:off x="2085975" y="1044575"/>
          <a:ext cx="200025" cy="231775"/>
        </p:xfrm>
        <a:graphic>
          <a:graphicData uri="http://schemas.openxmlformats.org/presentationml/2006/ole">
            <p:oleObj spid="_x0000_s1039" name="Equation" r:id="rId5" imgW="152280" imgH="177480" progId="Equation.DSMT4">
              <p:embed/>
            </p:oleObj>
          </a:graphicData>
        </a:graphic>
      </p:graphicFrame>
      <p:sp>
        <p:nvSpPr>
          <p:cNvPr id="34" name="TextBox 33"/>
          <p:cNvSpPr txBox="1"/>
          <p:nvPr/>
        </p:nvSpPr>
        <p:spPr>
          <a:xfrm>
            <a:off x="1331640" y="2513891"/>
            <a:ext cx="3528392" cy="307777"/>
          </a:xfrm>
          <a:prstGeom prst="rect">
            <a:avLst/>
          </a:prstGeom>
          <a:noFill/>
        </p:spPr>
        <p:txBody>
          <a:bodyPr wrap="square" rtlCol="0">
            <a:spAutoFit/>
          </a:bodyPr>
          <a:lstStyle/>
          <a:p>
            <a:r>
              <a:rPr lang="en-US" sz="1400" dirty="0" smtClean="0"/>
              <a:t>PROBABILITY OF FAILURE</a:t>
            </a:r>
            <a:endParaRPr lang="en-US" sz="1400" dirty="0"/>
          </a:p>
        </p:txBody>
      </p:sp>
      <p:sp>
        <p:nvSpPr>
          <p:cNvPr id="35" name="TextBox 34"/>
          <p:cNvSpPr txBox="1"/>
          <p:nvPr/>
        </p:nvSpPr>
        <p:spPr>
          <a:xfrm>
            <a:off x="1331640" y="2776424"/>
            <a:ext cx="3528392" cy="307777"/>
          </a:xfrm>
          <a:prstGeom prst="rect">
            <a:avLst/>
          </a:prstGeom>
          <a:noFill/>
        </p:spPr>
        <p:txBody>
          <a:bodyPr wrap="square" rtlCol="0">
            <a:spAutoFit/>
          </a:bodyPr>
          <a:lstStyle/>
          <a:p>
            <a:r>
              <a:rPr lang="en-US" sz="1400" dirty="0" smtClean="0"/>
              <a:t>Volatility </a:t>
            </a:r>
            <a:endParaRPr lang="en-US" sz="1400" dirty="0"/>
          </a:p>
        </p:txBody>
      </p:sp>
      <p:sp>
        <p:nvSpPr>
          <p:cNvPr id="36" name="TextBox 35"/>
          <p:cNvSpPr txBox="1"/>
          <p:nvPr/>
        </p:nvSpPr>
        <p:spPr>
          <a:xfrm>
            <a:off x="1331640" y="3064470"/>
            <a:ext cx="3528392" cy="307777"/>
          </a:xfrm>
          <a:prstGeom prst="rect">
            <a:avLst/>
          </a:prstGeom>
          <a:noFill/>
        </p:spPr>
        <p:txBody>
          <a:bodyPr wrap="square" rtlCol="0">
            <a:spAutoFit/>
          </a:bodyPr>
          <a:lstStyle/>
          <a:p>
            <a:r>
              <a:rPr lang="en-US" sz="1400" dirty="0" smtClean="0"/>
              <a:t>Correlation</a:t>
            </a:r>
            <a:endParaRPr lang="en-US" sz="1400" dirty="0"/>
          </a:p>
        </p:txBody>
      </p:sp>
      <p:sp>
        <p:nvSpPr>
          <p:cNvPr id="37" name="TextBox 36"/>
          <p:cNvSpPr txBox="1"/>
          <p:nvPr/>
        </p:nvSpPr>
        <p:spPr>
          <a:xfrm>
            <a:off x="1331640" y="2235860"/>
            <a:ext cx="3528392" cy="307777"/>
          </a:xfrm>
          <a:prstGeom prst="rect">
            <a:avLst/>
          </a:prstGeom>
          <a:noFill/>
        </p:spPr>
        <p:txBody>
          <a:bodyPr wrap="square" rtlCol="0">
            <a:spAutoFit/>
          </a:bodyPr>
          <a:lstStyle/>
          <a:p>
            <a:r>
              <a:rPr lang="en-US" sz="1400" dirty="0" smtClean="0"/>
              <a:t>DRIFT</a:t>
            </a:r>
            <a:endParaRPr lang="en-US" sz="1400" dirty="0"/>
          </a:p>
        </p:txBody>
      </p:sp>
      <p:sp>
        <p:nvSpPr>
          <p:cNvPr id="39" name="TextBox 38"/>
          <p:cNvSpPr txBox="1"/>
          <p:nvPr/>
        </p:nvSpPr>
        <p:spPr>
          <a:xfrm>
            <a:off x="683568" y="4876322"/>
            <a:ext cx="4968552" cy="1077218"/>
          </a:xfrm>
          <a:prstGeom prst="rect">
            <a:avLst/>
          </a:prstGeom>
          <a:noFill/>
        </p:spPr>
        <p:txBody>
          <a:bodyPr wrap="square" rtlCol="0">
            <a:spAutoFit/>
          </a:bodyPr>
          <a:lstStyle/>
          <a:p>
            <a:r>
              <a:rPr lang="en-US" sz="1600" dirty="0" smtClean="0"/>
              <a:t>FAILURE PROBABILITY DECLINES AS  STAGES BECOME MORE ADVANCED</a:t>
            </a:r>
          </a:p>
          <a:p>
            <a:endParaRPr lang="en-US" sz="1600" dirty="0" smtClean="0"/>
          </a:p>
          <a:p>
            <a:r>
              <a:rPr lang="en-US" sz="1600" dirty="0" smtClean="0"/>
              <a:t>STAGE ONE NEAREST COMPLETION</a:t>
            </a:r>
            <a:endParaRPr lang="en-US" sz="1600" dirty="0"/>
          </a:p>
        </p:txBody>
      </p:sp>
      <p:sp>
        <p:nvSpPr>
          <p:cNvPr id="43" name="TextBox 42"/>
          <p:cNvSpPr txBox="1"/>
          <p:nvPr/>
        </p:nvSpPr>
        <p:spPr>
          <a:xfrm>
            <a:off x="683568" y="3738518"/>
            <a:ext cx="3528392" cy="584775"/>
          </a:xfrm>
          <a:prstGeom prst="rect">
            <a:avLst/>
          </a:prstGeom>
          <a:noFill/>
        </p:spPr>
        <p:txBody>
          <a:bodyPr wrap="square" rtlCol="0">
            <a:spAutoFit/>
          </a:bodyPr>
          <a:lstStyle/>
          <a:p>
            <a:r>
              <a:rPr lang="en-US" sz="1600" dirty="0" smtClean="0"/>
              <a:t>PROBABILITY OF FAILURE AT EACH STAGE  </a:t>
            </a:r>
            <a:endParaRPr lang="en-US" sz="1600" dirty="0"/>
          </a:p>
        </p:txBody>
      </p:sp>
      <p:graphicFrame>
        <p:nvGraphicFramePr>
          <p:cNvPr id="1043" name="Object 19"/>
          <p:cNvGraphicFramePr>
            <a:graphicFrameLocks noChangeAspect="1"/>
          </p:cNvGraphicFramePr>
          <p:nvPr/>
        </p:nvGraphicFramePr>
        <p:xfrm>
          <a:off x="4213225" y="1020763"/>
          <a:ext cx="1895475" cy="298450"/>
        </p:xfrm>
        <a:graphic>
          <a:graphicData uri="http://schemas.openxmlformats.org/presentationml/2006/ole">
            <p:oleObj spid="_x0000_s1043" name="Equation" r:id="rId6" imgW="1447560" imgH="228600" progId="Equation.DSMT4">
              <p:embed/>
            </p:oleObj>
          </a:graphicData>
        </a:graphic>
      </p:graphicFrame>
      <p:graphicFrame>
        <p:nvGraphicFramePr>
          <p:cNvPr id="1044" name="Object 20"/>
          <p:cNvGraphicFramePr>
            <a:graphicFrameLocks noChangeAspect="1"/>
          </p:cNvGraphicFramePr>
          <p:nvPr/>
        </p:nvGraphicFramePr>
        <p:xfrm>
          <a:off x="3973513" y="1520825"/>
          <a:ext cx="2378075" cy="315913"/>
        </p:xfrm>
        <a:graphic>
          <a:graphicData uri="http://schemas.openxmlformats.org/presentationml/2006/ole">
            <p:oleObj spid="_x0000_s1044" name="Equation" r:id="rId7" imgW="1815840" imgH="241200" progId="Equation.DSMT4">
              <p:embed/>
            </p:oleObj>
          </a:graphicData>
        </a:graphic>
      </p:graphicFrame>
      <p:sp>
        <p:nvSpPr>
          <p:cNvPr id="24" name="Footer Placeholder 23"/>
          <p:cNvSpPr>
            <a:spLocks noGrp="1"/>
          </p:cNvSpPr>
          <p:nvPr>
            <p:ph type="ftr" sz="quarter" idx="11"/>
          </p:nvPr>
        </p:nvSpPr>
        <p:spPr/>
        <p:txBody>
          <a:bodyPr/>
          <a:lstStyle/>
          <a:p>
            <a:r>
              <a:rPr lang="en-US" smtClean="0"/>
              <a:t>ISEG March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36602"/>
            <a:ext cx="5040560" cy="400110"/>
          </a:xfrm>
          <a:prstGeom prst="rect">
            <a:avLst/>
          </a:prstGeom>
          <a:noFill/>
        </p:spPr>
        <p:txBody>
          <a:bodyPr wrap="square" rtlCol="0">
            <a:spAutoFit/>
          </a:bodyPr>
          <a:lstStyle/>
          <a:p>
            <a:r>
              <a:rPr lang="en-US" sz="2000" b="1" dirty="0" smtClean="0"/>
              <a:t>One-Stage RO Sequential Investment Model</a:t>
            </a:r>
            <a:endParaRPr lang="en-US" sz="2000" b="1" dirty="0"/>
          </a:p>
        </p:txBody>
      </p:sp>
      <p:sp>
        <p:nvSpPr>
          <p:cNvPr id="3" name="TextBox 2"/>
          <p:cNvSpPr txBox="1"/>
          <p:nvPr/>
        </p:nvSpPr>
        <p:spPr>
          <a:xfrm>
            <a:off x="611560" y="2060848"/>
            <a:ext cx="3816424" cy="369332"/>
          </a:xfrm>
          <a:prstGeom prst="rect">
            <a:avLst/>
          </a:prstGeom>
          <a:noFill/>
        </p:spPr>
        <p:txBody>
          <a:bodyPr wrap="square" rtlCol="0">
            <a:spAutoFit/>
          </a:bodyPr>
          <a:lstStyle/>
          <a:p>
            <a:r>
              <a:rPr lang="en-GB" dirty="0" smtClean="0"/>
              <a:t>Characteristic root equation:</a:t>
            </a:r>
            <a:endParaRPr lang="en-GB" dirty="0"/>
          </a:p>
        </p:txBody>
      </p:sp>
      <p:sp>
        <p:nvSpPr>
          <p:cNvPr id="4" name="TextBox 3"/>
          <p:cNvSpPr txBox="1"/>
          <p:nvPr/>
        </p:nvSpPr>
        <p:spPr>
          <a:xfrm>
            <a:off x="611560" y="980728"/>
            <a:ext cx="5184576" cy="369332"/>
          </a:xfrm>
          <a:prstGeom prst="rect">
            <a:avLst/>
          </a:prstGeom>
          <a:noFill/>
        </p:spPr>
        <p:txBody>
          <a:bodyPr wrap="square" rtlCol="0">
            <a:spAutoFit/>
          </a:bodyPr>
          <a:lstStyle/>
          <a:p>
            <a:r>
              <a:rPr lang="en-GB" dirty="0" smtClean="0"/>
              <a:t>McDonald Siegel (1986) result</a:t>
            </a:r>
            <a:endParaRPr lang="en-GB" dirty="0"/>
          </a:p>
        </p:txBody>
      </p:sp>
      <p:graphicFrame>
        <p:nvGraphicFramePr>
          <p:cNvPr id="19459" name="Object 3"/>
          <p:cNvGraphicFramePr>
            <a:graphicFrameLocks noChangeAspect="1"/>
          </p:cNvGraphicFramePr>
          <p:nvPr/>
        </p:nvGraphicFramePr>
        <p:xfrm>
          <a:off x="7092280" y="3573016"/>
          <a:ext cx="1657350" cy="782638"/>
        </p:xfrm>
        <a:graphic>
          <a:graphicData uri="http://schemas.openxmlformats.org/presentationml/2006/ole">
            <p:oleObj spid="_x0000_s78851" name="Equation" r:id="rId3" imgW="914400" imgH="431640" progId="Equation.DSMT4">
              <p:embed/>
            </p:oleObj>
          </a:graphicData>
        </a:graphic>
      </p:graphicFrame>
      <p:sp>
        <p:nvSpPr>
          <p:cNvPr id="7" name="TextBox 6"/>
          <p:cNvSpPr txBox="1"/>
          <p:nvPr/>
        </p:nvSpPr>
        <p:spPr>
          <a:xfrm>
            <a:off x="683568" y="4475558"/>
            <a:ext cx="3816424" cy="369332"/>
          </a:xfrm>
          <a:prstGeom prst="rect">
            <a:avLst/>
          </a:prstGeom>
          <a:noFill/>
        </p:spPr>
        <p:txBody>
          <a:bodyPr wrap="square" rtlCol="0">
            <a:spAutoFit/>
          </a:bodyPr>
          <a:lstStyle/>
          <a:p>
            <a:r>
              <a:rPr lang="en-GB" dirty="0" smtClean="0"/>
              <a:t>Smooth pasting condition:</a:t>
            </a:r>
            <a:endParaRPr lang="en-GB" dirty="0"/>
          </a:p>
        </p:txBody>
      </p:sp>
      <p:graphicFrame>
        <p:nvGraphicFramePr>
          <p:cNvPr id="8" name="Object 2"/>
          <p:cNvGraphicFramePr>
            <a:graphicFrameLocks noChangeAspect="1"/>
          </p:cNvGraphicFramePr>
          <p:nvPr/>
        </p:nvGraphicFramePr>
        <p:xfrm>
          <a:off x="3524250" y="4221088"/>
          <a:ext cx="2581275" cy="849312"/>
        </p:xfrm>
        <a:graphic>
          <a:graphicData uri="http://schemas.openxmlformats.org/presentationml/2006/ole">
            <p:oleObj spid="_x0000_s78852" name="Equation" r:id="rId4" imgW="1422360" imgH="469800" progId="Equation.DSMT4">
              <p:embed/>
            </p:oleObj>
          </a:graphicData>
        </a:graphic>
      </p:graphicFrame>
      <p:sp>
        <p:nvSpPr>
          <p:cNvPr id="9" name="TextBox 8"/>
          <p:cNvSpPr txBox="1"/>
          <p:nvPr/>
        </p:nvSpPr>
        <p:spPr>
          <a:xfrm>
            <a:off x="611560" y="1532344"/>
            <a:ext cx="3816424" cy="369332"/>
          </a:xfrm>
          <a:prstGeom prst="rect">
            <a:avLst/>
          </a:prstGeom>
          <a:noFill/>
        </p:spPr>
        <p:txBody>
          <a:bodyPr wrap="square" rtlCol="0">
            <a:spAutoFit/>
          </a:bodyPr>
          <a:lstStyle/>
          <a:p>
            <a:r>
              <a:rPr lang="en-GB" dirty="0" smtClean="0"/>
              <a:t>Solution to two-dimensional RNVR:</a:t>
            </a:r>
            <a:endParaRPr lang="en-GB" dirty="0"/>
          </a:p>
        </p:txBody>
      </p:sp>
      <p:graphicFrame>
        <p:nvGraphicFramePr>
          <p:cNvPr id="10" name="Object 2"/>
          <p:cNvGraphicFramePr>
            <a:graphicFrameLocks noChangeAspect="1"/>
          </p:cNvGraphicFramePr>
          <p:nvPr/>
        </p:nvGraphicFramePr>
        <p:xfrm>
          <a:off x="4572992" y="1484784"/>
          <a:ext cx="1727200" cy="436562"/>
        </p:xfrm>
        <a:graphic>
          <a:graphicData uri="http://schemas.openxmlformats.org/presentationml/2006/ole">
            <p:oleObj spid="_x0000_s78853" name="Equation" r:id="rId5" imgW="952200" imgH="241200" progId="Equation.DSMT4">
              <p:embed/>
            </p:oleObj>
          </a:graphicData>
        </a:graphic>
      </p:graphicFrame>
      <p:sp>
        <p:nvSpPr>
          <p:cNvPr id="11" name="TextBox 10"/>
          <p:cNvSpPr txBox="1"/>
          <p:nvPr/>
        </p:nvSpPr>
        <p:spPr>
          <a:xfrm>
            <a:off x="683568" y="3673986"/>
            <a:ext cx="3816424" cy="369332"/>
          </a:xfrm>
          <a:prstGeom prst="rect">
            <a:avLst/>
          </a:prstGeom>
          <a:noFill/>
        </p:spPr>
        <p:txBody>
          <a:bodyPr wrap="square" rtlCol="0">
            <a:spAutoFit/>
          </a:bodyPr>
          <a:lstStyle/>
          <a:p>
            <a:r>
              <a:rPr lang="en-GB" dirty="0" smtClean="0"/>
              <a:t>Value matching relationship:</a:t>
            </a:r>
            <a:endParaRPr lang="en-GB" dirty="0"/>
          </a:p>
        </p:txBody>
      </p:sp>
      <p:graphicFrame>
        <p:nvGraphicFramePr>
          <p:cNvPr id="12" name="Object 2"/>
          <p:cNvGraphicFramePr>
            <a:graphicFrameLocks noChangeAspect="1"/>
          </p:cNvGraphicFramePr>
          <p:nvPr/>
        </p:nvGraphicFramePr>
        <p:xfrm>
          <a:off x="3779912" y="3615199"/>
          <a:ext cx="2211388" cy="458788"/>
        </p:xfrm>
        <a:graphic>
          <a:graphicData uri="http://schemas.openxmlformats.org/presentationml/2006/ole">
            <p:oleObj spid="_x0000_s78854" name="Equation" r:id="rId6" imgW="1218960" imgH="253800" progId="Equation.DSMT4">
              <p:embed/>
            </p:oleObj>
          </a:graphicData>
        </a:graphic>
      </p:graphicFrame>
      <p:sp>
        <p:nvSpPr>
          <p:cNvPr id="13" name="Right Brace 12"/>
          <p:cNvSpPr/>
          <p:nvPr/>
        </p:nvSpPr>
        <p:spPr>
          <a:xfrm>
            <a:off x="6516216" y="3645024"/>
            <a:ext cx="360040" cy="151216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19463" name="Object 7"/>
          <p:cNvGraphicFramePr>
            <a:graphicFrameLocks noChangeAspect="1"/>
          </p:cNvGraphicFramePr>
          <p:nvPr/>
        </p:nvGraphicFramePr>
        <p:xfrm>
          <a:off x="7173913" y="4606925"/>
          <a:ext cx="1265237" cy="414338"/>
        </p:xfrm>
        <a:graphic>
          <a:graphicData uri="http://schemas.openxmlformats.org/presentationml/2006/ole">
            <p:oleObj spid="_x0000_s78855" name="Equation" r:id="rId7" imgW="698400" imgH="228600" progId="Equation.DSMT4">
              <p:embed/>
            </p:oleObj>
          </a:graphicData>
        </a:graphic>
      </p:graphicFrame>
      <p:graphicFrame>
        <p:nvGraphicFramePr>
          <p:cNvPr id="19464" name="Object 8"/>
          <p:cNvGraphicFramePr>
            <a:graphicFrameLocks noChangeAspect="1"/>
          </p:cNvGraphicFramePr>
          <p:nvPr/>
        </p:nvGraphicFramePr>
        <p:xfrm>
          <a:off x="1907704" y="5229199"/>
          <a:ext cx="3312368" cy="576065"/>
        </p:xfrm>
        <a:graphic>
          <a:graphicData uri="http://schemas.openxmlformats.org/presentationml/2006/ole">
            <p:oleObj spid="_x0000_s78856" name="Equation" r:id="rId8" imgW="1828800" imgH="279360" progId="Equation.DSMT4">
              <p:embed/>
            </p:oleObj>
          </a:graphicData>
        </a:graphic>
      </p:graphicFrame>
      <p:sp>
        <p:nvSpPr>
          <p:cNvPr id="18" name="Slide Number Placeholder 17"/>
          <p:cNvSpPr>
            <a:spLocks noGrp="1"/>
          </p:cNvSpPr>
          <p:nvPr>
            <p:ph type="sldNum" sz="quarter" idx="12"/>
          </p:nvPr>
        </p:nvSpPr>
        <p:spPr/>
        <p:txBody>
          <a:bodyPr/>
          <a:lstStyle/>
          <a:p>
            <a:fld id="{446F0EAF-1A24-4E84-B3C4-23BA10440601}" type="slidenum">
              <a:rPr lang="en-US" smtClean="0"/>
              <a:pPr/>
              <a:t>6</a:t>
            </a:fld>
            <a:endParaRPr lang="en-US"/>
          </a:p>
        </p:txBody>
      </p:sp>
      <p:sp>
        <p:nvSpPr>
          <p:cNvPr id="19" name="Footer Placeholder 18"/>
          <p:cNvSpPr>
            <a:spLocks noGrp="1"/>
          </p:cNvSpPr>
          <p:nvPr>
            <p:ph type="ftr" sz="quarter" idx="11"/>
          </p:nvPr>
        </p:nvSpPr>
        <p:spPr/>
        <p:txBody>
          <a:bodyPr/>
          <a:lstStyle/>
          <a:p>
            <a:r>
              <a:rPr lang="en-US" smtClean="0"/>
              <a:t>ISEG March 2013</a:t>
            </a:r>
            <a:endParaRPr lang="en-US" dirty="0"/>
          </a:p>
        </p:txBody>
      </p:sp>
      <p:graphicFrame>
        <p:nvGraphicFramePr>
          <p:cNvPr id="78858" name="Object 10"/>
          <p:cNvGraphicFramePr>
            <a:graphicFrameLocks noChangeAspect="1"/>
          </p:cNvGraphicFramePr>
          <p:nvPr/>
        </p:nvGraphicFramePr>
        <p:xfrm>
          <a:off x="638175" y="2595563"/>
          <a:ext cx="7869238" cy="658812"/>
        </p:xfrm>
        <a:graphic>
          <a:graphicData uri="http://schemas.openxmlformats.org/presentationml/2006/ole">
            <p:oleObj spid="_x0000_s78858" name="Equation" r:id="rId9" imgW="4228920" imgH="30456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0AC2AB-3E40-4961-96CD-C3828EC16742}" type="slidenum">
              <a:rPr lang="en-US" smtClean="0"/>
              <a:pPr/>
              <a:t>7</a:t>
            </a:fld>
            <a:endParaRPr lang="en-US" dirty="0"/>
          </a:p>
        </p:txBody>
      </p:sp>
      <p:sp>
        <p:nvSpPr>
          <p:cNvPr id="5" name="TextBox 4"/>
          <p:cNvSpPr txBox="1"/>
          <p:nvPr/>
        </p:nvSpPr>
        <p:spPr>
          <a:xfrm>
            <a:off x="683568" y="260648"/>
            <a:ext cx="5976664" cy="400110"/>
          </a:xfrm>
          <a:prstGeom prst="rect">
            <a:avLst/>
          </a:prstGeom>
          <a:noFill/>
        </p:spPr>
        <p:txBody>
          <a:bodyPr wrap="square" rtlCol="0">
            <a:spAutoFit/>
          </a:bodyPr>
          <a:lstStyle/>
          <a:p>
            <a:r>
              <a:rPr lang="en-US" sz="2000" dirty="0" smtClean="0"/>
              <a:t>Three-factor Sequential Model – Stage ONE</a:t>
            </a:r>
            <a:endParaRPr lang="en-US" sz="2000" dirty="0"/>
          </a:p>
        </p:txBody>
      </p:sp>
      <p:sp>
        <p:nvSpPr>
          <p:cNvPr id="7" name="Footer Placeholder 6"/>
          <p:cNvSpPr>
            <a:spLocks noGrp="1"/>
          </p:cNvSpPr>
          <p:nvPr>
            <p:ph type="ftr" sz="quarter" idx="11"/>
          </p:nvPr>
        </p:nvSpPr>
        <p:spPr/>
        <p:txBody>
          <a:bodyPr/>
          <a:lstStyle/>
          <a:p>
            <a:r>
              <a:rPr lang="en-US" smtClean="0"/>
              <a:t>ISEG March 2013</a:t>
            </a:r>
            <a:endParaRPr lang="en-US" dirty="0"/>
          </a:p>
        </p:txBody>
      </p:sp>
      <p:pic>
        <p:nvPicPr>
          <p:cNvPr id="73730" name="Picture 2"/>
          <p:cNvPicPr>
            <a:picLocks noChangeAspect="1" noChangeArrowheads="1"/>
          </p:cNvPicPr>
          <p:nvPr/>
        </p:nvPicPr>
        <p:blipFill>
          <a:blip r:embed="rId2" cstate="print"/>
          <a:srcRect/>
          <a:stretch>
            <a:fillRect/>
          </a:stretch>
        </p:blipFill>
        <p:spPr bwMode="auto">
          <a:xfrm>
            <a:off x="1795463" y="1809750"/>
            <a:ext cx="5553075" cy="3248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60648"/>
            <a:ext cx="6552728" cy="400110"/>
          </a:xfrm>
          <a:prstGeom prst="rect">
            <a:avLst/>
          </a:prstGeom>
          <a:noFill/>
        </p:spPr>
        <p:txBody>
          <a:bodyPr wrap="square" rtlCol="0">
            <a:spAutoFit/>
          </a:bodyPr>
          <a:lstStyle/>
          <a:p>
            <a:r>
              <a:rPr lang="en-US" sz="2000" dirty="0" smtClean="0"/>
              <a:t>THREE FACTOR Sequential Model: STAGE TWO</a:t>
            </a:r>
            <a:endParaRPr lang="en-US" sz="2000" dirty="0"/>
          </a:p>
        </p:txBody>
      </p:sp>
      <p:sp>
        <p:nvSpPr>
          <p:cNvPr id="27" name="Slide Number Placeholder 26"/>
          <p:cNvSpPr>
            <a:spLocks noGrp="1"/>
          </p:cNvSpPr>
          <p:nvPr>
            <p:ph type="sldNum" sz="quarter" idx="12"/>
          </p:nvPr>
        </p:nvSpPr>
        <p:spPr/>
        <p:txBody>
          <a:bodyPr/>
          <a:lstStyle/>
          <a:p>
            <a:fld id="{570AC2AB-3E40-4961-96CD-C3828EC16742}" type="slidenum">
              <a:rPr lang="en-US" smtClean="0"/>
              <a:pPr/>
              <a:t>8</a:t>
            </a:fld>
            <a:endParaRPr lang="en-US" dirty="0"/>
          </a:p>
        </p:txBody>
      </p:sp>
      <p:sp>
        <p:nvSpPr>
          <p:cNvPr id="22" name="TextBox 21"/>
          <p:cNvSpPr txBox="1"/>
          <p:nvPr/>
        </p:nvSpPr>
        <p:spPr>
          <a:xfrm>
            <a:off x="683568" y="3573016"/>
            <a:ext cx="4752528" cy="338554"/>
          </a:xfrm>
          <a:prstGeom prst="rect">
            <a:avLst/>
          </a:prstGeom>
          <a:noFill/>
        </p:spPr>
        <p:txBody>
          <a:bodyPr wrap="square" rtlCol="0">
            <a:spAutoFit/>
          </a:bodyPr>
          <a:lstStyle/>
          <a:p>
            <a:r>
              <a:rPr lang="en-US" sz="1600" dirty="0" smtClean="0"/>
              <a:t>Value Matching Condition</a:t>
            </a:r>
            <a:endParaRPr lang="en-US" sz="1600" dirty="0"/>
          </a:p>
        </p:txBody>
      </p:sp>
      <p:sp>
        <p:nvSpPr>
          <p:cNvPr id="28" name="TextBox 27"/>
          <p:cNvSpPr txBox="1"/>
          <p:nvPr/>
        </p:nvSpPr>
        <p:spPr>
          <a:xfrm>
            <a:off x="683568" y="5301208"/>
            <a:ext cx="5976664" cy="338554"/>
          </a:xfrm>
          <a:prstGeom prst="rect">
            <a:avLst/>
          </a:prstGeom>
          <a:noFill/>
        </p:spPr>
        <p:txBody>
          <a:bodyPr wrap="square" rtlCol="0">
            <a:spAutoFit/>
          </a:bodyPr>
          <a:lstStyle/>
          <a:p>
            <a:r>
              <a:rPr lang="en-US" sz="1600" dirty="0" smtClean="0"/>
              <a:t>Three Smooth pasting conditions</a:t>
            </a:r>
            <a:endParaRPr lang="en-US" sz="1600" dirty="0"/>
          </a:p>
        </p:txBody>
      </p:sp>
      <p:graphicFrame>
        <p:nvGraphicFramePr>
          <p:cNvPr id="42" name="Object 14"/>
          <p:cNvGraphicFramePr>
            <a:graphicFrameLocks noChangeAspect="1"/>
          </p:cNvGraphicFramePr>
          <p:nvPr/>
        </p:nvGraphicFramePr>
        <p:xfrm>
          <a:off x="425450" y="2533650"/>
          <a:ext cx="8148638" cy="698500"/>
        </p:xfrm>
        <a:graphic>
          <a:graphicData uri="http://schemas.openxmlformats.org/presentationml/2006/ole">
            <p:oleObj spid="_x0000_s75779" name="Equation" r:id="rId3" imgW="3390840" imgH="279360" progId="Equation.DSMT4">
              <p:embed/>
            </p:oleObj>
          </a:graphicData>
        </a:graphic>
      </p:graphicFrame>
      <p:sp>
        <p:nvSpPr>
          <p:cNvPr id="45" name="TextBox 44"/>
          <p:cNvSpPr txBox="1"/>
          <p:nvPr/>
        </p:nvSpPr>
        <p:spPr>
          <a:xfrm>
            <a:off x="1115616" y="1628800"/>
            <a:ext cx="7704856" cy="584775"/>
          </a:xfrm>
          <a:prstGeom prst="rect">
            <a:avLst/>
          </a:prstGeom>
          <a:noFill/>
        </p:spPr>
        <p:txBody>
          <a:bodyPr wrap="square" rtlCol="0">
            <a:spAutoFit/>
          </a:bodyPr>
          <a:lstStyle/>
          <a:p>
            <a:r>
              <a:rPr lang="en-US" sz="1600" dirty="0" smtClean="0"/>
              <a:t> </a:t>
            </a:r>
          </a:p>
          <a:p>
            <a:r>
              <a:rPr lang="en-US" sz="1600" dirty="0" smtClean="0"/>
              <a:t>Characteristic root equation:</a:t>
            </a:r>
            <a:endParaRPr lang="en-US" sz="1600" dirty="0"/>
          </a:p>
        </p:txBody>
      </p:sp>
      <p:sp>
        <p:nvSpPr>
          <p:cNvPr id="17" name="Footer Placeholder 16"/>
          <p:cNvSpPr>
            <a:spLocks noGrp="1"/>
          </p:cNvSpPr>
          <p:nvPr>
            <p:ph type="ftr" sz="quarter" idx="11"/>
          </p:nvPr>
        </p:nvSpPr>
        <p:spPr/>
        <p:txBody>
          <a:bodyPr/>
          <a:lstStyle/>
          <a:p>
            <a:r>
              <a:rPr lang="en-US" smtClean="0"/>
              <a:t>ISEG March 2013</a:t>
            </a:r>
            <a:endParaRPr lang="en-US" dirty="0"/>
          </a:p>
        </p:txBody>
      </p:sp>
      <p:graphicFrame>
        <p:nvGraphicFramePr>
          <p:cNvPr id="56338" name="Object 18"/>
          <p:cNvGraphicFramePr>
            <a:graphicFrameLocks noChangeAspect="1"/>
          </p:cNvGraphicFramePr>
          <p:nvPr/>
        </p:nvGraphicFramePr>
        <p:xfrm>
          <a:off x="539552" y="4221088"/>
          <a:ext cx="8064896" cy="681038"/>
        </p:xfrm>
        <a:graphic>
          <a:graphicData uri="http://schemas.openxmlformats.org/presentationml/2006/ole">
            <p:oleObj spid="_x0000_s75781" name="Equation" r:id="rId4" imgW="2374560" imgH="253800" progId="Equation.DSMT4">
              <p:embed/>
            </p:oleObj>
          </a:graphicData>
        </a:graphic>
      </p:graphicFrame>
      <p:graphicFrame>
        <p:nvGraphicFramePr>
          <p:cNvPr id="75782" name="Object 6"/>
          <p:cNvGraphicFramePr>
            <a:graphicFrameLocks noChangeAspect="1"/>
          </p:cNvGraphicFramePr>
          <p:nvPr/>
        </p:nvGraphicFramePr>
        <p:xfrm>
          <a:off x="2632075" y="1141413"/>
          <a:ext cx="4311650" cy="614362"/>
        </p:xfrm>
        <a:graphic>
          <a:graphicData uri="http://schemas.openxmlformats.org/presentationml/2006/ole">
            <p:oleObj spid="_x0000_s75782" name="Equation" r:id="rId5" imgW="1269720" imgH="24120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0AC2AB-3E40-4961-96CD-C3828EC16742}" type="slidenum">
              <a:rPr lang="en-US" smtClean="0"/>
              <a:pPr/>
              <a:t>9</a:t>
            </a:fld>
            <a:endParaRPr lang="en-US" dirty="0"/>
          </a:p>
        </p:txBody>
      </p:sp>
      <p:sp>
        <p:nvSpPr>
          <p:cNvPr id="5" name="TextBox 4"/>
          <p:cNvSpPr txBox="1"/>
          <p:nvPr/>
        </p:nvSpPr>
        <p:spPr>
          <a:xfrm>
            <a:off x="683568" y="260648"/>
            <a:ext cx="5976664" cy="400110"/>
          </a:xfrm>
          <a:prstGeom prst="rect">
            <a:avLst/>
          </a:prstGeom>
          <a:noFill/>
        </p:spPr>
        <p:txBody>
          <a:bodyPr wrap="square" rtlCol="0">
            <a:spAutoFit/>
          </a:bodyPr>
          <a:lstStyle/>
          <a:p>
            <a:r>
              <a:rPr lang="en-US" sz="2000" dirty="0" smtClean="0"/>
              <a:t>Three-factor Sequential Model – Stage TWO</a:t>
            </a:r>
            <a:endParaRPr lang="en-US" sz="2000" dirty="0"/>
          </a:p>
        </p:txBody>
      </p:sp>
      <p:sp>
        <p:nvSpPr>
          <p:cNvPr id="7" name="Footer Placeholder 6"/>
          <p:cNvSpPr>
            <a:spLocks noGrp="1"/>
          </p:cNvSpPr>
          <p:nvPr>
            <p:ph type="ftr" sz="quarter" idx="11"/>
          </p:nvPr>
        </p:nvSpPr>
        <p:spPr/>
        <p:txBody>
          <a:bodyPr/>
          <a:lstStyle/>
          <a:p>
            <a:r>
              <a:rPr lang="en-US" smtClean="0"/>
              <a:t>ISEG March 2013</a:t>
            </a:r>
            <a:endParaRPr lang="en-US" dirty="0"/>
          </a:p>
        </p:txBody>
      </p:sp>
      <p:pic>
        <p:nvPicPr>
          <p:cNvPr id="84993" name="Picture 1"/>
          <p:cNvPicPr>
            <a:picLocks noChangeAspect="1" noChangeArrowheads="1"/>
          </p:cNvPicPr>
          <p:nvPr/>
        </p:nvPicPr>
        <p:blipFill>
          <a:blip r:embed="rId2" cstate="print"/>
          <a:srcRect/>
          <a:stretch>
            <a:fillRect/>
          </a:stretch>
        </p:blipFill>
        <p:spPr bwMode="auto">
          <a:xfrm>
            <a:off x="539552" y="836712"/>
            <a:ext cx="8280920" cy="53793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798</Words>
  <Application>Microsoft Office PowerPoint</Application>
  <PresentationFormat>On-screen Show (4:3)</PresentationFormat>
  <Paragraphs>143</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Equation</vt:lpstr>
      <vt:lpstr>MathType 6.0 Equation</vt:lpstr>
      <vt:lpstr>An Analytical Model for  SEQUENTIAL INVESTMENT OPPORTUNITIES</vt:lpstr>
      <vt:lpstr>Sequential Real Options</vt:lpstr>
      <vt:lpstr>Sequential Investment Process</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Applications</vt:lpstr>
      <vt:lpstr>Further Work Required</vt:lpstr>
      <vt:lpstr>Unique Contribution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 Harvesting</dc:title>
  <dc:creator>Roger</dc:creator>
  <cp:lastModifiedBy>Windows User</cp:lastModifiedBy>
  <cp:revision>81</cp:revision>
  <dcterms:created xsi:type="dcterms:W3CDTF">2011-05-19T09:49:23Z</dcterms:created>
  <dcterms:modified xsi:type="dcterms:W3CDTF">2013-03-04T14:53:27Z</dcterms:modified>
</cp:coreProperties>
</file>